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0" r:id="rId6"/>
    <p:sldId id="263" r:id="rId7"/>
    <p:sldId id="264" r:id="rId8"/>
    <p:sldId id="271" r:id="rId9"/>
    <p:sldId id="274" r:id="rId10"/>
    <p:sldId id="283" r:id="rId11"/>
    <p:sldId id="272" r:id="rId12"/>
    <p:sldId id="273" r:id="rId13"/>
    <p:sldId id="275" r:id="rId14"/>
    <p:sldId id="276" r:id="rId15"/>
    <p:sldId id="277" r:id="rId16"/>
    <p:sldId id="284" r:id="rId17"/>
    <p:sldId id="278" r:id="rId18"/>
    <p:sldId id="279" r:id="rId19"/>
    <p:sldId id="280" r:id="rId20"/>
    <p:sldId id="281" r:id="rId21"/>
    <p:sldId id="282" r:id="rId22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20" autoAdjust="0"/>
    <p:restoredTop sz="74386" autoAdjust="0"/>
  </p:normalViewPr>
  <p:slideViewPr>
    <p:cSldViewPr snapToGrid="0" snapToObjects="1" showGuides="1">
      <p:cViewPr varScale="1">
        <p:scale>
          <a:sx n="64" d="100"/>
          <a:sy n="64" d="100"/>
        </p:scale>
        <p:origin x="1469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906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32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516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09.07.2019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09.07.2019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Data stream for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camera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opened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PCL</a:t>
            </a:r>
          </a:p>
          <a:p>
            <a:endParaRPr lang="de-CH" dirty="0"/>
          </a:p>
          <a:p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dataset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</a:t>
            </a:r>
            <a:r>
              <a:rPr lang="de-CH" dirty="0" err="1"/>
              <a:t>filtered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range</a:t>
            </a:r>
            <a:r>
              <a:rPr lang="de-CH" dirty="0"/>
              <a:t> </a:t>
            </a:r>
            <a:r>
              <a:rPr lang="de-CH" dirty="0" err="1"/>
              <a:t>filter</a:t>
            </a:r>
            <a:r>
              <a:rPr lang="de-CH" dirty="0"/>
              <a:t> 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downsampled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octree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structure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Afterwards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point</a:t>
            </a:r>
            <a:r>
              <a:rPr lang="de-CH" dirty="0"/>
              <a:t> </a:t>
            </a:r>
            <a:r>
              <a:rPr lang="de-CH" dirty="0" err="1"/>
              <a:t>clouds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merged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a </a:t>
            </a:r>
            <a:r>
              <a:rPr lang="de-CH" dirty="0" err="1"/>
              <a:t>single</a:t>
            </a:r>
            <a:r>
              <a:rPr lang="de-CH" dirty="0"/>
              <a:t> </a:t>
            </a:r>
            <a:r>
              <a:rPr lang="de-CH" dirty="0" err="1"/>
              <a:t>point</a:t>
            </a:r>
            <a:r>
              <a:rPr lang="de-CH" dirty="0"/>
              <a:t> </a:t>
            </a:r>
            <a:r>
              <a:rPr lang="de-CH" dirty="0" err="1"/>
              <a:t>cloud</a:t>
            </a:r>
            <a:r>
              <a:rPr lang="de-CH" dirty="0"/>
              <a:t> for </a:t>
            </a:r>
            <a:r>
              <a:rPr lang="de-CH" dirty="0" err="1"/>
              <a:t>further</a:t>
            </a:r>
            <a:r>
              <a:rPr lang="de-CH" dirty="0"/>
              <a:t> </a:t>
            </a:r>
            <a:r>
              <a:rPr lang="de-CH" dirty="0" err="1"/>
              <a:t>processing</a:t>
            </a:r>
            <a:r>
              <a:rPr lang="de-CH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4797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point</a:t>
            </a:r>
            <a:r>
              <a:rPr lang="de-CH" dirty="0"/>
              <a:t> </a:t>
            </a:r>
            <a:r>
              <a:rPr lang="de-CH" dirty="0" err="1"/>
              <a:t>cloud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an </a:t>
            </a:r>
            <a:r>
              <a:rPr lang="de-CH" dirty="0" err="1"/>
              <a:t>occupancy</a:t>
            </a:r>
            <a:r>
              <a:rPr lang="de-CH" dirty="0"/>
              <a:t> </a:t>
            </a:r>
            <a:r>
              <a:rPr lang="de-CH" dirty="0" err="1"/>
              <a:t>grid</a:t>
            </a:r>
            <a:r>
              <a:rPr lang="de-CH" dirty="0"/>
              <a:t> / </a:t>
            </a:r>
            <a:r>
              <a:rPr lang="de-CH" dirty="0" err="1"/>
              <a:t>voxelmap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merging</a:t>
            </a:r>
            <a:r>
              <a:rPr lang="de-CH" dirty="0"/>
              <a:t> </a:t>
            </a:r>
            <a:r>
              <a:rPr lang="de-CH" dirty="0" err="1"/>
              <a:t>process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point</a:t>
            </a:r>
            <a:r>
              <a:rPr lang="de-CH" dirty="0"/>
              <a:t> </a:t>
            </a:r>
            <a:r>
              <a:rPr lang="de-CH" dirty="0" err="1"/>
              <a:t>clouds</a:t>
            </a:r>
            <a:r>
              <a:rPr lang="de-CH" dirty="0"/>
              <a:t> </a:t>
            </a:r>
            <a:r>
              <a:rPr lang="de-CH" dirty="0" err="1"/>
              <a:t>gathered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cameras</a:t>
            </a:r>
            <a:r>
              <a:rPr lang="de-CH" dirty="0"/>
              <a:t>, </a:t>
            </a:r>
            <a:r>
              <a:rPr lang="de-CH" dirty="0" err="1"/>
              <a:t>concatenates</a:t>
            </a:r>
            <a:r>
              <a:rPr lang="de-CH" dirty="0"/>
              <a:t> a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to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, </a:t>
            </a:r>
            <a:r>
              <a:rPr lang="de-CH" dirty="0" err="1"/>
              <a:t>certain</a:t>
            </a:r>
            <a:r>
              <a:rPr lang="de-CH" dirty="0"/>
              <a:t> </a:t>
            </a:r>
            <a:r>
              <a:rPr lang="de-CH" dirty="0" err="1"/>
              <a:t>nodes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voxelgrid</a:t>
            </a:r>
            <a:r>
              <a:rPr lang="de-CH" dirty="0"/>
              <a:t> </a:t>
            </a:r>
            <a:r>
              <a:rPr lang="de-CH" dirty="0" err="1"/>
              <a:t>could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represented</a:t>
            </a:r>
            <a:r>
              <a:rPr lang="de-CH" dirty="0"/>
              <a:t> </a:t>
            </a:r>
            <a:r>
              <a:rPr lang="de-CH" dirty="0" err="1"/>
              <a:t>twice</a:t>
            </a:r>
            <a:r>
              <a:rPr lang="de-CH" dirty="0"/>
              <a:t>. </a:t>
            </a:r>
          </a:p>
          <a:p>
            <a:endParaRPr lang="de-CH" dirty="0"/>
          </a:p>
          <a:p>
            <a:r>
              <a:rPr lang="de-CH" dirty="0"/>
              <a:t>To </a:t>
            </a:r>
            <a:r>
              <a:rPr lang="de-CH" dirty="0" err="1"/>
              <a:t>avoid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merged</a:t>
            </a:r>
            <a:r>
              <a:rPr lang="de-CH" dirty="0"/>
              <a:t> </a:t>
            </a:r>
            <a:r>
              <a:rPr lang="de-CH" dirty="0" err="1"/>
              <a:t>pointcloud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downsampled</a:t>
            </a:r>
            <a:r>
              <a:rPr lang="de-CH" dirty="0"/>
              <a:t> </a:t>
            </a:r>
            <a:r>
              <a:rPr lang="de-CH" dirty="0" err="1"/>
              <a:t>again</a:t>
            </a:r>
            <a:r>
              <a:rPr lang="de-CH" dirty="0"/>
              <a:t>, </a:t>
            </a:r>
            <a:r>
              <a:rPr lang="de-CH" dirty="0" err="1"/>
              <a:t>directly</a:t>
            </a:r>
            <a:r>
              <a:rPr lang="de-CH" dirty="0"/>
              <a:t> to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desired</a:t>
            </a:r>
            <a:r>
              <a:rPr lang="de-CH" dirty="0"/>
              <a:t> </a:t>
            </a:r>
            <a:r>
              <a:rPr lang="de-CH" dirty="0" err="1"/>
              <a:t>node</a:t>
            </a:r>
            <a:r>
              <a:rPr lang="de-CH" dirty="0"/>
              <a:t> / </a:t>
            </a:r>
            <a:r>
              <a:rPr lang="de-CH" dirty="0" err="1"/>
              <a:t>leaf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.</a:t>
            </a:r>
          </a:p>
          <a:p>
            <a:r>
              <a:rPr lang="de-CH" dirty="0" err="1"/>
              <a:t>Explain</a:t>
            </a:r>
            <a:r>
              <a:rPr lang="de-CH" dirty="0"/>
              <a:t> </a:t>
            </a:r>
            <a:r>
              <a:rPr lang="de-CH" dirty="0" err="1"/>
              <a:t>leaf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Defined</a:t>
            </a:r>
            <a:r>
              <a:rPr lang="de-CH" dirty="0"/>
              <a:t> </a:t>
            </a:r>
            <a:r>
              <a:rPr lang="de-CH" dirty="0" err="1"/>
              <a:t>leafsize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4cm.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68920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previously</a:t>
            </a:r>
            <a:r>
              <a:rPr lang="de-CH" dirty="0"/>
              <a:t> </a:t>
            </a:r>
            <a:r>
              <a:rPr lang="de-CH" dirty="0" err="1"/>
              <a:t>generated</a:t>
            </a:r>
            <a:r>
              <a:rPr lang="de-CH" dirty="0"/>
              <a:t> </a:t>
            </a:r>
            <a:r>
              <a:rPr lang="de-CH" dirty="0" err="1"/>
              <a:t>map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to </a:t>
            </a:r>
            <a:r>
              <a:rPr lang="de-CH" dirty="0" err="1"/>
              <a:t>simulate</a:t>
            </a:r>
            <a:r>
              <a:rPr lang="de-CH" dirty="0"/>
              <a:t> linear </a:t>
            </a:r>
            <a:r>
              <a:rPr lang="de-CH" dirty="0" err="1"/>
              <a:t>robot</a:t>
            </a:r>
            <a:r>
              <a:rPr lang="de-CH" dirty="0"/>
              <a:t> </a:t>
            </a:r>
            <a:r>
              <a:rPr lang="de-CH" dirty="0" err="1"/>
              <a:t>movements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 </a:t>
            </a:r>
            <a:r>
              <a:rPr lang="de-CH" dirty="0" err="1"/>
              <a:t>raycasting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For </a:t>
            </a:r>
            <a:r>
              <a:rPr lang="de-CH" dirty="0" err="1"/>
              <a:t>this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direction</a:t>
            </a:r>
            <a:r>
              <a:rPr lang="de-CH" dirty="0"/>
              <a:t> and </a:t>
            </a:r>
            <a:r>
              <a:rPr lang="de-CH" dirty="0" err="1"/>
              <a:t>distance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current</a:t>
            </a:r>
            <a:r>
              <a:rPr lang="de-CH" dirty="0"/>
              <a:t> </a:t>
            </a:r>
            <a:r>
              <a:rPr lang="de-CH" dirty="0" err="1"/>
              <a:t>robot</a:t>
            </a:r>
            <a:r>
              <a:rPr lang="de-CH" dirty="0"/>
              <a:t> </a:t>
            </a:r>
            <a:r>
              <a:rPr lang="de-CH" dirty="0" err="1"/>
              <a:t>position</a:t>
            </a:r>
            <a:r>
              <a:rPr lang="de-CH" dirty="0"/>
              <a:t> and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goal</a:t>
            </a:r>
            <a:r>
              <a:rPr lang="de-CH" dirty="0"/>
              <a:t> </a:t>
            </a:r>
            <a:r>
              <a:rPr lang="de-CH" dirty="0" err="1"/>
              <a:t>position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calucalted</a:t>
            </a:r>
            <a:r>
              <a:rPr lang="de-CH" dirty="0"/>
              <a:t>.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a </a:t>
            </a:r>
            <a:r>
              <a:rPr lang="de-CH" dirty="0" err="1"/>
              <a:t>fictional</a:t>
            </a:r>
            <a:r>
              <a:rPr lang="de-CH" dirty="0"/>
              <a:t> </a:t>
            </a:r>
            <a:r>
              <a:rPr lang="de-CH" dirty="0" err="1"/>
              <a:t>line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drawn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to </a:t>
            </a:r>
            <a:r>
              <a:rPr lang="de-CH" dirty="0" err="1"/>
              <a:t>the</a:t>
            </a:r>
            <a:r>
              <a:rPr lang="de-CH" dirty="0"/>
              <a:t> end </a:t>
            </a:r>
            <a:r>
              <a:rPr lang="de-CH" dirty="0" err="1"/>
              <a:t>position</a:t>
            </a:r>
            <a:r>
              <a:rPr lang="de-CH" dirty="0"/>
              <a:t>. This </a:t>
            </a:r>
            <a:r>
              <a:rPr lang="de-CH" dirty="0" err="1"/>
              <a:t>line</a:t>
            </a:r>
            <a:r>
              <a:rPr lang="de-CH" dirty="0"/>
              <a:t> </a:t>
            </a:r>
            <a:r>
              <a:rPr lang="de-CH" dirty="0" err="1"/>
              <a:t>stops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occupied</a:t>
            </a:r>
            <a:r>
              <a:rPr lang="de-CH" dirty="0"/>
              <a:t> </a:t>
            </a:r>
            <a:r>
              <a:rPr lang="de-CH" dirty="0" err="1"/>
              <a:t>cell</a:t>
            </a:r>
            <a:r>
              <a:rPr lang="de-CH" dirty="0"/>
              <a:t> </a:t>
            </a:r>
            <a:r>
              <a:rPr lang="de-CH" dirty="0" err="1"/>
              <a:t>hit</a:t>
            </a:r>
            <a:r>
              <a:rPr lang="de-CH" dirty="0"/>
              <a:t>. </a:t>
            </a:r>
            <a:r>
              <a:rPr lang="de-CH" dirty="0" err="1"/>
              <a:t>Should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not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equal</a:t>
            </a:r>
            <a:r>
              <a:rPr lang="de-CH" dirty="0"/>
              <a:t> to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goal</a:t>
            </a:r>
            <a:r>
              <a:rPr lang="de-CH" dirty="0"/>
              <a:t> </a:t>
            </a:r>
            <a:r>
              <a:rPr lang="de-CH" dirty="0" err="1"/>
              <a:t>position</a:t>
            </a:r>
            <a:r>
              <a:rPr lang="de-CH" dirty="0"/>
              <a:t> an </a:t>
            </a: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planned</a:t>
            </a:r>
            <a:r>
              <a:rPr lang="de-CH" dirty="0"/>
              <a:t> </a:t>
            </a:r>
            <a:r>
              <a:rPr lang="de-CH" dirty="0" err="1"/>
              <a:t>path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robot</a:t>
            </a:r>
            <a:r>
              <a:rPr lang="de-CH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2784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Explain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flow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1213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Dynamic </a:t>
            </a:r>
            <a:r>
              <a:rPr lang="de-CH" dirty="0" err="1"/>
              <a:t>communication</a:t>
            </a:r>
            <a:r>
              <a:rPr lang="de-CH" dirty="0"/>
              <a:t> </a:t>
            </a:r>
            <a:r>
              <a:rPr lang="de-CH" dirty="0" err="1"/>
              <a:t>could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reliased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communication</a:t>
            </a:r>
            <a:r>
              <a:rPr lang="de-CH" dirty="0"/>
              <a:t> </a:t>
            </a:r>
            <a:r>
              <a:rPr lang="de-CH" dirty="0" err="1"/>
              <a:t>program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robot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background</a:t>
            </a:r>
            <a:r>
              <a:rPr lang="de-CH" dirty="0"/>
              <a:t> </a:t>
            </a:r>
            <a:r>
              <a:rPr lang="de-CH" dirty="0" err="1"/>
              <a:t>process</a:t>
            </a:r>
            <a:r>
              <a:rPr lang="de-CH" dirty="0"/>
              <a:t> </a:t>
            </a:r>
            <a:r>
              <a:rPr lang="de-CH" dirty="0" err="1"/>
              <a:t>simultaneously</a:t>
            </a:r>
            <a:r>
              <a:rPr lang="de-CH" dirty="0"/>
              <a:t>. Flags send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to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robot</a:t>
            </a:r>
            <a:r>
              <a:rPr lang="de-CH" dirty="0"/>
              <a:t> </a:t>
            </a:r>
            <a:r>
              <a:rPr lang="de-CH" dirty="0" err="1"/>
              <a:t>could</a:t>
            </a:r>
            <a:r>
              <a:rPr lang="de-CH" dirty="0"/>
              <a:t> </a:t>
            </a:r>
            <a:r>
              <a:rPr lang="de-CH" dirty="0" err="1"/>
              <a:t>trigger</a:t>
            </a:r>
            <a:r>
              <a:rPr lang="de-CH" dirty="0"/>
              <a:t> </a:t>
            </a:r>
            <a:r>
              <a:rPr lang="de-CH" dirty="0" err="1"/>
              <a:t>read</a:t>
            </a:r>
            <a:r>
              <a:rPr lang="de-CH" dirty="0"/>
              <a:t>, </a:t>
            </a:r>
            <a:r>
              <a:rPr lang="de-CH" dirty="0" err="1"/>
              <a:t>write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movement</a:t>
            </a:r>
            <a:r>
              <a:rPr lang="de-CH" dirty="0"/>
              <a:t> </a:t>
            </a:r>
            <a:r>
              <a:rPr lang="de-CH" dirty="0" err="1"/>
              <a:t>commands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robot</a:t>
            </a:r>
            <a:r>
              <a:rPr lang="de-CH" dirty="0"/>
              <a:t> </a:t>
            </a:r>
            <a:r>
              <a:rPr lang="de-CH" dirty="0" err="1"/>
              <a:t>movements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currentlyx</a:t>
            </a:r>
            <a:r>
              <a:rPr lang="de-CH" dirty="0"/>
              <a:t> limited to linear </a:t>
            </a:r>
            <a:r>
              <a:rPr lang="de-CH" dirty="0" err="1"/>
              <a:t>movements</a:t>
            </a:r>
            <a:r>
              <a:rPr lang="de-CH" dirty="0"/>
              <a:t> </a:t>
            </a:r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rayCasting</a:t>
            </a:r>
            <a:r>
              <a:rPr lang="de-CH" dirty="0"/>
              <a:t> </a:t>
            </a:r>
            <a:r>
              <a:rPr lang="de-CH" dirty="0" err="1"/>
              <a:t>doesnt</a:t>
            </a:r>
            <a:r>
              <a:rPr lang="de-CH" dirty="0"/>
              <a:t> </a:t>
            </a:r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curved</a:t>
            </a:r>
            <a:r>
              <a:rPr lang="de-CH" dirty="0"/>
              <a:t> </a:t>
            </a:r>
            <a:r>
              <a:rPr lang="de-CH" dirty="0" err="1"/>
              <a:t>rays</a:t>
            </a:r>
            <a:r>
              <a:rPr lang="de-CH" dirty="0"/>
              <a:t>. </a:t>
            </a:r>
          </a:p>
          <a:p>
            <a:r>
              <a:rPr lang="de-CH" dirty="0" err="1"/>
              <a:t>Collision</a:t>
            </a:r>
            <a:r>
              <a:rPr lang="de-CH" dirty="0"/>
              <a:t> </a:t>
            </a:r>
            <a:r>
              <a:rPr lang="de-CH" dirty="0" err="1"/>
              <a:t>checks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joint</a:t>
            </a:r>
            <a:r>
              <a:rPr lang="de-CH" dirty="0"/>
              <a:t> </a:t>
            </a:r>
            <a:r>
              <a:rPr lang="de-CH" dirty="0" err="1"/>
              <a:t>movements</a:t>
            </a:r>
            <a:r>
              <a:rPr lang="de-CH" dirty="0"/>
              <a:t> </a:t>
            </a:r>
            <a:r>
              <a:rPr lang="de-CH" dirty="0" err="1"/>
              <a:t>could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realised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fractioning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curved</a:t>
            </a:r>
            <a:r>
              <a:rPr lang="de-CH" dirty="0"/>
              <a:t> </a:t>
            </a:r>
            <a:r>
              <a:rPr lang="de-CH" dirty="0" err="1"/>
              <a:t>path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robot</a:t>
            </a:r>
            <a:r>
              <a:rPr lang="de-CH" dirty="0"/>
              <a:t> in </a:t>
            </a:r>
            <a:r>
              <a:rPr lang="de-CH" dirty="0" err="1"/>
              <a:t>smaller</a:t>
            </a:r>
            <a:r>
              <a:rPr lang="de-CH" dirty="0"/>
              <a:t> linear </a:t>
            </a:r>
            <a:r>
              <a:rPr lang="de-CH" dirty="0" err="1"/>
              <a:t>sections</a:t>
            </a:r>
            <a:r>
              <a:rPr lang="de-CH" dirty="0"/>
              <a:t> and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raycasting</a:t>
            </a:r>
            <a:r>
              <a:rPr lang="de-CH" dirty="0"/>
              <a:t> for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section</a:t>
            </a:r>
            <a:r>
              <a:rPr lang="de-CH" dirty="0"/>
              <a:t>.,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19253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 </a:t>
            </a:r>
            <a:r>
              <a:rPr lang="de-CH" dirty="0" err="1"/>
              <a:t>problem</a:t>
            </a:r>
            <a:r>
              <a:rPr lang="de-CH" dirty="0"/>
              <a:t> </a:t>
            </a:r>
            <a:r>
              <a:rPr lang="de-CH" dirty="0" err="1"/>
              <a:t>encountered</a:t>
            </a:r>
            <a:r>
              <a:rPr lang="de-CH" dirty="0"/>
              <a:t> </a:t>
            </a:r>
            <a:r>
              <a:rPr lang="de-CH" dirty="0" err="1"/>
              <a:t>several</a:t>
            </a:r>
            <a:r>
              <a:rPr lang="de-CH" dirty="0"/>
              <a:t> </a:t>
            </a:r>
            <a:r>
              <a:rPr lang="de-CH" dirty="0" err="1"/>
              <a:t>times</a:t>
            </a:r>
            <a:r>
              <a:rPr lang="de-CH" dirty="0"/>
              <a:t>, was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robot</a:t>
            </a:r>
            <a:r>
              <a:rPr lang="de-CH" dirty="0"/>
              <a:t> </a:t>
            </a:r>
            <a:r>
              <a:rPr lang="de-CH" dirty="0" err="1"/>
              <a:t>casts</a:t>
            </a:r>
            <a:r>
              <a:rPr lang="de-CH" dirty="0"/>
              <a:t> a </a:t>
            </a:r>
            <a:r>
              <a:rPr lang="de-CH" dirty="0" err="1"/>
              <a:t>shadow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workspace</a:t>
            </a:r>
            <a:r>
              <a:rPr lang="de-CH" dirty="0"/>
              <a:t> on </a:t>
            </a:r>
            <a:r>
              <a:rPr lang="de-CH" dirty="0" err="1"/>
              <a:t>certain</a:t>
            </a:r>
            <a:r>
              <a:rPr lang="de-CH" dirty="0"/>
              <a:t> </a:t>
            </a:r>
            <a:r>
              <a:rPr lang="de-CH" dirty="0" err="1"/>
              <a:t>positions</a:t>
            </a:r>
            <a:r>
              <a:rPr lang="de-CH" dirty="0"/>
              <a:t>. This </a:t>
            </a:r>
            <a:r>
              <a:rPr lang="de-CH" dirty="0" err="1"/>
              <a:t>leads</a:t>
            </a:r>
            <a:r>
              <a:rPr lang="de-CH" dirty="0"/>
              <a:t> to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loss</a:t>
            </a:r>
            <a:r>
              <a:rPr lang="de-CH" dirty="0"/>
              <a:t> and </a:t>
            </a:r>
            <a:r>
              <a:rPr lang="de-CH" dirty="0" err="1"/>
              <a:t>thus</a:t>
            </a:r>
            <a:r>
              <a:rPr lang="de-CH" dirty="0"/>
              <a:t> to </a:t>
            </a:r>
            <a:r>
              <a:rPr lang="de-CH" dirty="0" err="1"/>
              <a:t>flawed</a:t>
            </a:r>
            <a:r>
              <a:rPr lang="de-CH" dirty="0"/>
              <a:t> </a:t>
            </a:r>
            <a:r>
              <a:rPr lang="de-CH" dirty="0" err="1"/>
              <a:t>collision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 and </a:t>
            </a:r>
            <a:r>
              <a:rPr lang="de-CH" dirty="0" err="1"/>
              <a:t>avoidance</a:t>
            </a:r>
            <a:r>
              <a:rPr lang="de-CH" dirty="0"/>
              <a:t>, </a:t>
            </a:r>
            <a:r>
              <a:rPr lang="de-CH" dirty="0" err="1"/>
              <a:t>sometimes</a:t>
            </a:r>
            <a:r>
              <a:rPr lang="de-CH" dirty="0"/>
              <a:t> </a:t>
            </a:r>
            <a:r>
              <a:rPr lang="de-CH" dirty="0" err="1"/>
              <a:t>ignoring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object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path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problem</a:t>
            </a:r>
            <a:r>
              <a:rPr lang="de-CH" dirty="0"/>
              <a:t> </a:t>
            </a:r>
            <a:r>
              <a:rPr lang="de-CH" dirty="0" err="1"/>
              <a:t>could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eliminated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cameras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lead</a:t>
            </a:r>
            <a:r>
              <a:rPr lang="de-CH"/>
              <a:t> to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8476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Currently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map</a:t>
            </a:r>
            <a:r>
              <a:rPr lang="de-CH" dirty="0"/>
              <a:t> </a:t>
            </a:r>
            <a:r>
              <a:rPr lang="de-CH" dirty="0" err="1"/>
              <a:t>includes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robot</a:t>
            </a:r>
            <a:r>
              <a:rPr lang="de-CH" dirty="0"/>
              <a:t> </a:t>
            </a:r>
            <a:r>
              <a:rPr lang="de-CH" dirty="0" err="1"/>
              <a:t>body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occupied</a:t>
            </a:r>
            <a:r>
              <a:rPr lang="de-CH" dirty="0"/>
              <a:t> </a:t>
            </a:r>
            <a:r>
              <a:rPr lang="de-CH" dirty="0" err="1"/>
              <a:t>cells</a:t>
            </a:r>
            <a:r>
              <a:rPr lang="de-CH" dirty="0"/>
              <a:t>.</a:t>
            </a:r>
          </a:p>
          <a:p>
            <a:r>
              <a:rPr lang="de-CH" dirty="0"/>
              <a:t>This </a:t>
            </a:r>
            <a:r>
              <a:rPr lang="de-CH" dirty="0" err="1"/>
              <a:t>leads</a:t>
            </a:r>
            <a:r>
              <a:rPr lang="de-CH" dirty="0"/>
              <a:t> to </a:t>
            </a:r>
            <a:r>
              <a:rPr lang="de-CH" dirty="0" err="1"/>
              <a:t>faulty</a:t>
            </a:r>
            <a:r>
              <a:rPr lang="de-CH" dirty="0"/>
              <a:t> </a:t>
            </a:r>
            <a:r>
              <a:rPr lang="de-CH" dirty="0" err="1"/>
              <a:t>collision</a:t>
            </a:r>
            <a:r>
              <a:rPr lang="de-CH" dirty="0"/>
              <a:t> </a:t>
            </a:r>
            <a:r>
              <a:rPr lang="de-CH" dirty="0" err="1"/>
              <a:t>predictions</a:t>
            </a:r>
            <a:r>
              <a:rPr lang="de-CH" dirty="0"/>
              <a:t> and </a:t>
            </a:r>
            <a:r>
              <a:rPr lang="de-CH" dirty="0" err="1"/>
              <a:t>thus</a:t>
            </a:r>
            <a:r>
              <a:rPr lang="de-CH" dirty="0"/>
              <a:t> </a:t>
            </a:r>
            <a:r>
              <a:rPr lang="de-CH" dirty="0" err="1"/>
              <a:t>unnecessary</a:t>
            </a:r>
            <a:r>
              <a:rPr lang="de-CH" dirty="0"/>
              <a:t> </a:t>
            </a:r>
            <a:r>
              <a:rPr lang="de-CH" dirty="0" err="1"/>
              <a:t>robot</a:t>
            </a:r>
            <a:r>
              <a:rPr lang="de-CH" dirty="0"/>
              <a:t> </a:t>
            </a:r>
            <a:r>
              <a:rPr lang="de-CH" dirty="0" err="1"/>
              <a:t>movements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Overall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could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avoided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recognizing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robot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point</a:t>
            </a:r>
            <a:r>
              <a:rPr lang="de-CH" dirty="0"/>
              <a:t> </a:t>
            </a:r>
            <a:r>
              <a:rPr lang="de-CH" dirty="0" err="1"/>
              <a:t>cloud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and </a:t>
            </a:r>
            <a:r>
              <a:rPr lang="de-CH" dirty="0" err="1"/>
              <a:t>remove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mean</a:t>
            </a:r>
            <a:endParaRPr lang="de-CH" dirty="0"/>
          </a:p>
          <a:p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collision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robot</a:t>
            </a:r>
            <a:r>
              <a:rPr lang="de-CH" dirty="0"/>
              <a:t> </a:t>
            </a:r>
            <a:r>
              <a:rPr lang="de-CH" dirty="0" err="1"/>
              <a:t>itself</a:t>
            </a:r>
            <a:r>
              <a:rPr lang="de-CH" dirty="0"/>
              <a:t>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avoided</a:t>
            </a:r>
            <a:r>
              <a:rPr lang="de-CH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77560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For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collision</a:t>
            </a:r>
            <a:r>
              <a:rPr lang="de-CH" dirty="0"/>
              <a:t> </a:t>
            </a:r>
            <a:r>
              <a:rPr lang="de-CH" dirty="0" err="1"/>
              <a:t>avoidance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simulates</a:t>
            </a:r>
            <a:r>
              <a:rPr lang="de-CH" dirty="0"/>
              <a:t> </a:t>
            </a:r>
            <a:r>
              <a:rPr lang="de-CH" dirty="0" err="1"/>
              <a:t>cartesian</a:t>
            </a:r>
            <a:r>
              <a:rPr lang="de-CH" dirty="0"/>
              <a:t> </a:t>
            </a:r>
            <a:r>
              <a:rPr lang="de-CH" dirty="0" err="1"/>
              <a:t>movements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tool</a:t>
            </a:r>
            <a:r>
              <a:rPr lang="de-CH" dirty="0"/>
              <a:t> </a:t>
            </a:r>
            <a:r>
              <a:rPr lang="de-CH" dirty="0" err="1"/>
              <a:t>center</a:t>
            </a:r>
            <a:r>
              <a:rPr lang="de-CH" dirty="0"/>
              <a:t> </a:t>
            </a:r>
            <a:r>
              <a:rPr lang="de-CH" dirty="0" err="1"/>
              <a:t>point</a:t>
            </a:r>
            <a:r>
              <a:rPr lang="de-CH" dirty="0"/>
              <a:t>.</a:t>
            </a:r>
          </a:p>
          <a:p>
            <a:r>
              <a:rPr lang="de-CH" dirty="0"/>
              <a:t>So </a:t>
            </a:r>
            <a:r>
              <a:rPr lang="de-CH" dirty="0" err="1"/>
              <a:t>collisions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objects</a:t>
            </a:r>
            <a:r>
              <a:rPr lang="de-CH" dirty="0"/>
              <a:t>  outside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thin</a:t>
            </a:r>
            <a:r>
              <a:rPr lang="de-CH" dirty="0"/>
              <a:t> </a:t>
            </a:r>
            <a:r>
              <a:rPr lang="de-CH" dirty="0" err="1"/>
              <a:t>line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nodes</a:t>
            </a:r>
            <a:r>
              <a:rPr lang="de-CH" dirty="0"/>
              <a:t> </a:t>
            </a:r>
            <a:r>
              <a:rPr lang="de-CH" dirty="0" err="1"/>
              <a:t>would</a:t>
            </a:r>
            <a:r>
              <a:rPr lang="de-CH" dirty="0"/>
              <a:t> not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recognized</a:t>
            </a:r>
            <a:r>
              <a:rPr lang="de-CH" dirty="0"/>
              <a:t> and </a:t>
            </a:r>
            <a:r>
              <a:rPr lang="de-CH" dirty="0" err="1"/>
              <a:t>therefor</a:t>
            </a:r>
            <a:r>
              <a:rPr lang="de-CH" dirty="0"/>
              <a:t> not </a:t>
            </a:r>
            <a:r>
              <a:rPr lang="de-CH" dirty="0" err="1"/>
              <a:t>avoided</a:t>
            </a:r>
            <a:r>
              <a:rPr lang="de-CH" dirty="0"/>
              <a:t>.</a:t>
            </a:r>
          </a:p>
          <a:p>
            <a:r>
              <a:rPr lang="de-CH" dirty="0" err="1"/>
              <a:t>Adding</a:t>
            </a:r>
            <a:r>
              <a:rPr lang="de-CH" dirty="0"/>
              <a:t> a </a:t>
            </a:r>
            <a:r>
              <a:rPr lang="de-CH" dirty="0" err="1"/>
              <a:t>collision</a:t>
            </a:r>
            <a:r>
              <a:rPr lang="de-CH" dirty="0"/>
              <a:t> check for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whole</a:t>
            </a:r>
            <a:r>
              <a:rPr lang="de-CH" dirty="0"/>
              <a:t> </a:t>
            </a:r>
            <a:r>
              <a:rPr lang="de-CH" dirty="0" err="1"/>
              <a:t>robot</a:t>
            </a:r>
            <a:r>
              <a:rPr lang="de-CH" dirty="0"/>
              <a:t> </a:t>
            </a:r>
            <a:r>
              <a:rPr lang="de-CH" dirty="0" err="1"/>
              <a:t>body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necessary</a:t>
            </a:r>
            <a:r>
              <a:rPr lang="de-CH" dirty="0"/>
              <a:t> for an </a:t>
            </a:r>
            <a:r>
              <a:rPr lang="de-CH" dirty="0" err="1"/>
              <a:t>industrial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.</a:t>
            </a:r>
            <a:endParaRPr lang="en-GB" dirty="0"/>
          </a:p>
          <a:p>
            <a:r>
              <a:rPr lang="de-CH" dirty="0"/>
              <a:t>A</a:t>
            </a:r>
            <a:r>
              <a:rPr lang="en-GB" dirty="0"/>
              <a:t>n approach to solve this problem could be to simulate the robot movements based on joint positions, adding a volume</a:t>
            </a:r>
          </a:p>
          <a:p>
            <a:r>
              <a:rPr lang="de-CH" dirty="0"/>
              <a:t>F</a:t>
            </a:r>
            <a:r>
              <a:rPr lang="en-GB" dirty="0"/>
              <a:t>or the robot body over the whole path.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97623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 have </a:t>
            </a:r>
            <a:r>
              <a:rPr lang="de-CH" dirty="0" err="1"/>
              <a:t>arrived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end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my</a:t>
            </a:r>
            <a:r>
              <a:rPr lang="de-CH" dirty="0"/>
              <a:t> </a:t>
            </a:r>
            <a:r>
              <a:rPr lang="de-CH" dirty="0" err="1"/>
              <a:t>presentation</a:t>
            </a:r>
            <a:r>
              <a:rPr lang="de-CH" dirty="0"/>
              <a:t>, </a:t>
            </a:r>
            <a:r>
              <a:rPr lang="de-CH" dirty="0" err="1"/>
              <a:t>thank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for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attention</a:t>
            </a:r>
            <a:r>
              <a:rPr lang="de-CH" dirty="0"/>
              <a:t>. </a:t>
            </a:r>
            <a:r>
              <a:rPr lang="de-CH"/>
              <a:t>I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gladly</a:t>
            </a:r>
            <a:r>
              <a:rPr lang="de-CH" dirty="0"/>
              <a:t> </a:t>
            </a:r>
            <a:r>
              <a:rPr lang="de-CH" dirty="0" err="1"/>
              <a:t>answer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questions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8304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-Welcome</a:t>
            </a:r>
          </a:p>
          <a:p>
            <a:r>
              <a:rPr lang="de-CH" dirty="0"/>
              <a:t>After </a:t>
            </a:r>
            <a:r>
              <a:rPr lang="de-CH" dirty="0" err="1"/>
              <a:t>Introduction</a:t>
            </a:r>
            <a:r>
              <a:rPr lang="de-CH" dirty="0"/>
              <a:t> -&gt; Schedule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08600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Safety</a:t>
            </a:r>
            <a:r>
              <a:rPr lang="de-CH" dirty="0"/>
              <a:t> </a:t>
            </a:r>
            <a:r>
              <a:rPr lang="de-CH" dirty="0" err="1"/>
              <a:t>monitored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: Scanners </a:t>
            </a:r>
            <a:r>
              <a:rPr lang="de-CH" dirty="0" err="1"/>
              <a:t>detect</a:t>
            </a:r>
            <a:r>
              <a:rPr lang="de-CH" dirty="0"/>
              <a:t> </a:t>
            </a:r>
            <a:r>
              <a:rPr lang="de-CH" dirty="0" err="1"/>
              <a:t>objects</a:t>
            </a:r>
            <a:r>
              <a:rPr lang="de-CH" dirty="0"/>
              <a:t> -&gt; </a:t>
            </a:r>
            <a:r>
              <a:rPr lang="de-CH" dirty="0" err="1"/>
              <a:t>force</a:t>
            </a:r>
            <a:r>
              <a:rPr lang="de-CH" dirty="0"/>
              <a:t> </a:t>
            </a:r>
            <a:r>
              <a:rPr lang="de-CH" dirty="0" err="1"/>
              <a:t>robot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, not </a:t>
            </a:r>
            <a:r>
              <a:rPr lang="de-CH" dirty="0" err="1"/>
              <a:t>collaborative</a:t>
            </a:r>
            <a:endParaRPr lang="de-CH" dirty="0"/>
          </a:p>
          <a:p>
            <a:endParaRPr lang="de-CH" dirty="0"/>
          </a:p>
          <a:p>
            <a:r>
              <a:rPr lang="de-CH" dirty="0"/>
              <a:t>Speed and </a:t>
            </a:r>
            <a:r>
              <a:rPr lang="de-CH" dirty="0" err="1"/>
              <a:t>seperataion</a:t>
            </a:r>
            <a:r>
              <a:rPr lang="de-CH" dirty="0"/>
              <a:t> </a:t>
            </a:r>
            <a:r>
              <a:rPr lang="de-CH" dirty="0" err="1"/>
              <a:t>monitoring</a:t>
            </a:r>
            <a:r>
              <a:rPr lang="de-CH" dirty="0"/>
              <a:t>: </a:t>
            </a:r>
            <a:r>
              <a:rPr lang="de-CH" dirty="0" err="1"/>
              <a:t>detect</a:t>
            </a:r>
            <a:r>
              <a:rPr lang="de-CH" dirty="0"/>
              <a:t> </a:t>
            </a:r>
            <a:r>
              <a:rPr lang="de-CH" dirty="0" err="1"/>
              <a:t>objects</a:t>
            </a:r>
            <a:r>
              <a:rPr lang="de-CH" dirty="0"/>
              <a:t> and </a:t>
            </a:r>
            <a:r>
              <a:rPr lang="de-CH" dirty="0" err="1"/>
              <a:t>humans</a:t>
            </a:r>
            <a:r>
              <a:rPr lang="de-CH" dirty="0"/>
              <a:t>, different </a:t>
            </a:r>
            <a:r>
              <a:rPr lang="de-CH" dirty="0" err="1"/>
              <a:t>areas</a:t>
            </a:r>
            <a:r>
              <a:rPr lang="de-CH" dirty="0"/>
              <a:t> </a:t>
            </a:r>
            <a:r>
              <a:rPr lang="de-CH" dirty="0" err="1"/>
              <a:t>slower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near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Power and </a:t>
            </a:r>
            <a:r>
              <a:rPr lang="de-CH" dirty="0" err="1"/>
              <a:t>force</a:t>
            </a:r>
            <a:r>
              <a:rPr lang="de-CH" dirty="0"/>
              <a:t> </a:t>
            </a:r>
            <a:r>
              <a:rPr lang="de-CH" dirty="0" err="1"/>
              <a:t>limiting</a:t>
            </a:r>
            <a:r>
              <a:rPr lang="de-CH" dirty="0"/>
              <a:t>: </a:t>
            </a:r>
            <a:r>
              <a:rPr lang="de-CH" dirty="0" err="1"/>
              <a:t>detect</a:t>
            </a:r>
            <a:r>
              <a:rPr lang="de-CH" dirty="0"/>
              <a:t> </a:t>
            </a:r>
            <a:r>
              <a:rPr lang="de-CH" dirty="0" err="1"/>
              <a:t>applied</a:t>
            </a:r>
            <a:r>
              <a:rPr lang="de-CH" dirty="0"/>
              <a:t> </a:t>
            </a:r>
            <a:r>
              <a:rPr lang="de-CH" dirty="0" err="1"/>
              <a:t>forces</a:t>
            </a:r>
            <a:r>
              <a:rPr lang="de-CH" dirty="0"/>
              <a:t>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lead</a:t>
            </a:r>
            <a:r>
              <a:rPr lang="de-CH" dirty="0"/>
              <a:t> to </a:t>
            </a:r>
            <a:r>
              <a:rPr lang="de-CH" dirty="0" err="1"/>
              <a:t>robot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.</a:t>
            </a:r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Goal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thesis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8410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Fanuc CR-35iA: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strongest</a:t>
            </a:r>
            <a:r>
              <a:rPr lang="de-CH" dirty="0"/>
              <a:t>,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lift</a:t>
            </a:r>
            <a:r>
              <a:rPr lang="de-CH" dirty="0"/>
              <a:t> </a:t>
            </a:r>
            <a:r>
              <a:rPr lang="de-CH" dirty="0" err="1"/>
              <a:t>up</a:t>
            </a:r>
            <a:r>
              <a:rPr lang="de-CH" dirty="0"/>
              <a:t> to 35kg , </a:t>
            </a:r>
            <a:r>
              <a:rPr lang="de-CH" dirty="0" err="1"/>
              <a:t>reach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1.8m</a:t>
            </a:r>
          </a:p>
          <a:p>
            <a:r>
              <a:rPr lang="de-CH" dirty="0" err="1"/>
              <a:t>Using</a:t>
            </a:r>
            <a:r>
              <a:rPr lang="de-CH" dirty="0"/>
              <a:t> Roboguide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necessary</a:t>
            </a:r>
            <a:r>
              <a:rPr lang="de-CH" dirty="0"/>
              <a:t> KAREL and TP </a:t>
            </a:r>
            <a:r>
              <a:rPr lang="de-CH" dirty="0" err="1"/>
              <a:t>programs</a:t>
            </a:r>
            <a:r>
              <a:rPr lang="de-CH" dirty="0"/>
              <a:t>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written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Asus </a:t>
            </a:r>
            <a:r>
              <a:rPr lang="de-CH" dirty="0" err="1"/>
              <a:t>Xtion</a:t>
            </a:r>
            <a:r>
              <a:rPr lang="de-CH" dirty="0"/>
              <a:t> PRO LIVE, RGB-D </a:t>
            </a:r>
            <a:r>
              <a:rPr lang="de-CH" dirty="0" err="1"/>
              <a:t>camera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structured</a:t>
            </a:r>
            <a:r>
              <a:rPr lang="de-CH" dirty="0"/>
              <a:t> light </a:t>
            </a:r>
            <a:r>
              <a:rPr lang="de-CH" dirty="0" err="1"/>
              <a:t>technology</a:t>
            </a:r>
            <a:r>
              <a:rPr lang="de-CH" dirty="0"/>
              <a:t>.</a:t>
            </a:r>
          </a:p>
          <a:p>
            <a:r>
              <a:rPr lang="de-CH" dirty="0" err="1"/>
              <a:t>chosen</a:t>
            </a:r>
            <a:r>
              <a:rPr lang="de-CH" dirty="0"/>
              <a:t> </a:t>
            </a:r>
            <a:r>
              <a:rPr lang="de-CH" dirty="0" err="1"/>
              <a:t>becuase</a:t>
            </a:r>
            <a:r>
              <a:rPr lang="de-CH" dirty="0"/>
              <a:t>: was </a:t>
            </a:r>
            <a:r>
              <a:rPr lang="de-CH" dirty="0" err="1"/>
              <a:t>available</a:t>
            </a:r>
            <a:r>
              <a:rPr lang="de-CH" dirty="0"/>
              <a:t> multiple </a:t>
            </a:r>
            <a:r>
              <a:rPr lang="de-CH" dirty="0" err="1"/>
              <a:t>times</a:t>
            </a:r>
            <a:r>
              <a:rPr lang="de-CH" dirty="0"/>
              <a:t> in same </a:t>
            </a:r>
            <a:r>
              <a:rPr lang="de-CH" dirty="0" err="1"/>
              <a:t>version</a:t>
            </a:r>
            <a:endParaRPr lang="de-CH" dirty="0"/>
          </a:p>
          <a:p>
            <a:r>
              <a:rPr lang="de-CH" dirty="0"/>
              <a:t>	</a:t>
            </a:r>
            <a:r>
              <a:rPr lang="de-CH" dirty="0" err="1"/>
              <a:t>meets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requirements</a:t>
            </a:r>
            <a:endParaRPr lang="de-CH" dirty="0"/>
          </a:p>
          <a:p>
            <a:r>
              <a:rPr lang="de-CH" dirty="0"/>
              <a:t>	</a:t>
            </a:r>
            <a:r>
              <a:rPr lang="de-CH" dirty="0" err="1"/>
              <a:t>already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in </a:t>
            </a: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projects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69641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Point Cloud Library </a:t>
            </a:r>
            <a:r>
              <a:rPr lang="de-CH" dirty="0" err="1"/>
              <a:t>provides</a:t>
            </a:r>
            <a:r>
              <a:rPr lang="de-CH" dirty="0"/>
              <a:t> all </a:t>
            </a:r>
            <a:r>
              <a:rPr lang="de-CH" dirty="0" err="1"/>
              <a:t>necessary</a:t>
            </a:r>
            <a:r>
              <a:rPr lang="de-CH" dirty="0"/>
              <a:t> </a:t>
            </a:r>
            <a:r>
              <a:rPr lang="de-CH" dirty="0" err="1"/>
              <a:t>functionality</a:t>
            </a:r>
            <a:r>
              <a:rPr lang="de-CH" dirty="0"/>
              <a:t> for </a:t>
            </a:r>
            <a:r>
              <a:rPr lang="de-CH" dirty="0" err="1"/>
              <a:t>streaming</a:t>
            </a:r>
            <a:r>
              <a:rPr lang="de-CH" dirty="0"/>
              <a:t> </a:t>
            </a:r>
            <a:r>
              <a:rPr lang="de-CH" dirty="0" err="1"/>
              <a:t>camera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point</a:t>
            </a:r>
            <a:r>
              <a:rPr lang="de-CH" dirty="0"/>
              <a:t> </a:t>
            </a:r>
            <a:r>
              <a:rPr lang="de-CH" dirty="0" err="1"/>
              <a:t>clouds</a:t>
            </a:r>
            <a:r>
              <a:rPr lang="de-CH" dirty="0"/>
              <a:t>, </a:t>
            </a:r>
            <a:r>
              <a:rPr lang="de-CH" dirty="0" err="1"/>
              <a:t>filtering</a:t>
            </a:r>
            <a:r>
              <a:rPr lang="de-CH" dirty="0"/>
              <a:t> and </a:t>
            </a:r>
            <a:r>
              <a:rPr lang="de-CH" dirty="0" err="1"/>
              <a:t>transforming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pointcloud</a:t>
            </a:r>
            <a:r>
              <a:rPr lang="de-CH" dirty="0"/>
              <a:t>. PCL </a:t>
            </a:r>
            <a:r>
              <a:rPr lang="de-CH" dirty="0" err="1"/>
              <a:t>is</a:t>
            </a:r>
            <a:r>
              <a:rPr lang="de-CH" dirty="0"/>
              <a:t> a large </a:t>
            </a:r>
            <a:r>
              <a:rPr lang="de-CH" dirty="0" err="1"/>
              <a:t>scale</a:t>
            </a:r>
            <a:r>
              <a:rPr lang="de-CH" dirty="0"/>
              <a:t> stand </a:t>
            </a:r>
            <a:r>
              <a:rPr lang="de-CH" dirty="0" err="1"/>
              <a:t>alone</a:t>
            </a:r>
            <a:r>
              <a:rPr lang="de-CH" dirty="0"/>
              <a:t> open </a:t>
            </a:r>
            <a:r>
              <a:rPr lang="de-CH" dirty="0" err="1"/>
              <a:t>project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CloudCompare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open source, </a:t>
            </a:r>
            <a:r>
              <a:rPr lang="de-CH" dirty="0" err="1"/>
              <a:t>point</a:t>
            </a:r>
            <a:r>
              <a:rPr lang="de-CH" dirty="0"/>
              <a:t> </a:t>
            </a:r>
            <a:r>
              <a:rPr lang="de-CH" dirty="0" err="1"/>
              <a:t>cloud</a:t>
            </a:r>
            <a:r>
              <a:rPr lang="de-CH" dirty="0"/>
              <a:t> </a:t>
            </a:r>
            <a:r>
              <a:rPr lang="de-CH" dirty="0" err="1"/>
              <a:t>processing</a:t>
            </a:r>
            <a:r>
              <a:rPr lang="de-CH" dirty="0"/>
              <a:t> </a:t>
            </a:r>
            <a:r>
              <a:rPr lang="de-CH" dirty="0" err="1"/>
              <a:t>software</a:t>
            </a:r>
            <a:r>
              <a:rPr lang="de-CH" dirty="0"/>
              <a:t>. In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project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for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camera</a:t>
            </a:r>
            <a:r>
              <a:rPr lang="de-CH" dirty="0"/>
              <a:t> </a:t>
            </a:r>
            <a:r>
              <a:rPr lang="de-CH" dirty="0" err="1"/>
              <a:t>calibration</a:t>
            </a:r>
            <a:r>
              <a:rPr lang="de-CH" dirty="0"/>
              <a:t> and </a:t>
            </a:r>
            <a:r>
              <a:rPr lang="de-CH" dirty="0" err="1"/>
              <a:t>visualisation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point</a:t>
            </a:r>
            <a:r>
              <a:rPr lang="de-CH" dirty="0"/>
              <a:t> </a:t>
            </a:r>
            <a:r>
              <a:rPr lang="de-CH" dirty="0" err="1"/>
              <a:t>clouds</a:t>
            </a:r>
            <a:r>
              <a:rPr lang="de-CH" dirty="0"/>
              <a:t> </a:t>
            </a:r>
            <a:r>
              <a:rPr lang="de-CH" dirty="0" err="1"/>
              <a:t>during</a:t>
            </a:r>
            <a:r>
              <a:rPr lang="de-CH" dirty="0"/>
              <a:t> </a:t>
            </a:r>
            <a:r>
              <a:rPr lang="de-CH" dirty="0" err="1"/>
              <a:t>development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octomap</a:t>
            </a:r>
            <a:r>
              <a:rPr lang="de-CH" dirty="0"/>
              <a:t> </a:t>
            </a:r>
            <a:r>
              <a:rPr lang="de-CH" dirty="0" err="1"/>
              <a:t>library</a:t>
            </a:r>
            <a:r>
              <a:rPr lang="de-CH" dirty="0"/>
              <a:t> </a:t>
            </a:r>
            <a:r>
              <a:rPr lang="de-CH" dirty="0" err="1"/>
              <a:t>provides</a:t>
            </a:r>
            <a:r>
              <a:rPr lang="de-CH" dirty="0"/>
              <a:t> 3D </a:t>
            </a:r>
            <a:r>
              <a:rPr lang="de-CH" dirty="0" err="1"/>
              <a:t>occupancy</a:t>
            </a:r>
            <a:r>
              <a:rPr lang="de-CH" dirty="0"/>
              <a:t> </a:t>
            </a:r>
            <a:r>
              <a:rPr lang="de-CH" dirty="0" err="1"/>
              <a:t>grid</a:t>
            </a:r>
            <a:r>
              <a:rPr lang="de-CH" dirty="0"/>
              <a:t> </a:t>
            </a:r>
            <a:r>
              <a:rPr lang="de-CH" dirty="0" err="1"/>
              <a:t>mapping</a:t>
            </a:r>
            <a:r>
              <a:rPr lang="de-CH" dirty="0"/>
              <a:t> </a:t>
            </a:r>
            <a:r>
              <a:rPr lang="de-CH" dirty="0" err="1"/>
              <a:t>functionalities</a:t>
            </a:r>
            <a:r>
              <a:rPr lang="de-CH" dirty="0"/>
              <a:t> </a:t>
            </a:r>
            <a:r>
              <a:rPr lang="de-CH" dirty="0" err="1"/>
              <a:t>suited</a:t>
            </a:r>
            <a:r>
              <a:rPr lang="de-CH" dirty="0"/>
              <a:t> for </a:t>
            </a:r>
            <a:r>
              <a:rPr lang="de-CH" dirty="0" err="1"/>
              <a:t>robotics</a:t>
            </a:r>
            <a:r>
              <a:rPr lang="de-CH" dirty="0"/>
              <a:t>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87507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As a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task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robot</a:t>
            </a:r>
            <a:r>
              <a:rPr lang="de-CH" dirty="0"/>
              <a:t> </a:t>
            </a:r>
            <a:r>
              <a:rPr lang="de-CH" dirty="0" err="1"/>
              <a:t>communication</a:t>
            </a:r>
            <a:r>
              <a:rPr lang="de-CH" dirty="0"/>
              <a:t> was </a:t>
            </a:r>
            <a:r>
              <a:rPr lang="de-CH" dirty="0" err="1"/>
              <a:t>implemented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socket </a:t>
            </a:r>
            <a:r>
              <a:rPr lang="de-CH" dirty="0" err="1"/>
              <a:t>messaging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To </a:t>
            </a:r>
            <a:r>
              <a:rPr lang="de-CH" dirty="0" err="1"/>
              <a:t>keep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communication</a:t>
            </a:r>
            <a:r>
              <a:rPr lang="de-CH" dirty="0"/>
              <a:t> </a:t>
            </a:r>
            <a:r>
              <a:rPr lang="de-CH" dirty="0" err="1"/>
              <a:t>task</a:t>
            </a:r>
            <a:r>
              <a:rPr lang="de-CH" dirty="0"/>
              <a:t> simple, a </a:t>
            </a:r>
            <a:r>
              <a:rPr lang="de-CH" dirty="0" err="1"/>
              <a:t>sequential</a:t>
            </a:r>
            <a:r>
              <a:rPr lang="de-CH" dirty="0"/>
              <a:t> </a:t>
            </a:r>
            <a:r>
              <a:rPr lang="de-CH" dirty="0" err="1"/>
              <a:t>communication</a:t>
            </a:r>
            <a:r>
              <a:rPr lang="de-CH" dirty="0"/>
              <a:t> was </a:t>
            </a:r>
            <a:r>
              <a:rPr lang="de-CH" dirty="0" err="1"/>
              <a:t>implemented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given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KAREL </a:t>
            </a:r>
            <a:r>
              <a:rPr lang="de-CH" dirty="0" err="1"/>
              <a:t>reference</a:t>
            </a:r>
            <a:r>
              <a:rPr lang="de-CH" dirty="0"/>
              <a:t> </a:t>
            </a:r>
            <a:r>
              <a:rPr lang="de-CH" dirty="0" err="1"/>
              <a:t>manual</a:t>
            </a:r>
            <a:r>
              <a:rPr lang="de-CH" dirty="0"/>
              <a:t> for </a:t>
            </a:r>
            <a:r>
              <a:rPr lang="de-CH" dirty="0" err="1"/>
              <a:t>the</a:t>
            </a:r>
            <a:r>
              <a:rPr lang="de-CH" dirty="0"/>
              <a:t> R-30iA </a:t>
            </a:r>
            <a:r>
              <a:rPr lang="de-CH" dirty="0" err="1"/>
              <a:t>controller</a:t>
            </a:r>
            <a:endParaRPr lang="de-CH" dirty="0"/>
          </a:p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gripping</a:t>
            </a:r>
            <a:r>
              <a:rPr lang="de-CH" dirty="0"/>
              <a:t> </a:t>
            </a:r>
            <a:r>
              <a:rPr lang="de-CH" dirty="0" err="1"/>
              <a:t>commands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realised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telnet</a:t>
            </a:r>
            <a:r>
              <a:rPr lang="de-CH" dirty="0"/>
              <a:t> </a:t>
            </a:r>
            <a:r>
              <a:rPr lang="de-CH" dirty="0" err="1"/>
              <a:t>commands</a:t>
            </a:r>
            <a:r>
              <a:rPr lang="de-CH" dirty="0"/>
              <a:t>. </a:t>
            </a:r>
          </a:p>
          <a:p>
            <a:r>
              <a:rPr lang="de-CH" dirty="0" err="1"/>
              <a:t>Usually</a:t>
            </a:r>
            <a:r>
              <a:rPr lang="de-CH" dirty="0"/>
              <a:t> a </a:t>
            </a:r>
            <a:r>
              <a:rPr lang="de-CH" dirty="0" err="1"/>
              <a:t>communication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a </a:t>
            </a:r>
            <a:r>
              <a:rPr lang="de-CH" dirty="0" err="1"/>
              <a:t>fieldbus</a:t>
            </a:r>
            <a:r>
              <a:rPr lang="de-CH" dirty="0"/>
              <a:t>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suggested</a:t>
            </a:r>
            <a:r>
              <a:rPr lang="de-CH" dirty="0"/>
              <a:t>, but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working</a:t>
            </a:r>
            <a:r>
              <a:rPr lang="de-CH" dirty="0"/>
              <a:t> </a:t>
            </a:r>
            <a:r>
              <a:rPr lang="de-CH" dirty="0" err="1"/>
              <a:t>fieldbus</a:t>
            </a:r>
            <a:r>
              <a:rPr lang="de-CH" dirty="0"/>
              <a:t> </a:t>
            </a:r>
            <a:r>
              <a:rPr lang="de-CH" dirty="0" err="1"/>
              <a:t>connection</a:t>
            </a:r>
            <a:r>
              <a:rPr lang="de-CH" dirty="0"/>
              <a:t> was </a:t>
            </a:r>
            <a:r>
              <a:rPr lang="de-CH" dirty="0" err="1"/>
              <a:t>available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robot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As a </a:t>
            </a:r>
            <a:r>
              <a:rPr lang="de-CH" dirty="0" err="1"/>
              <a:t>testing</a:t>
            </a:r>
            <a:r>
              <a:rPr lang="de-CH" dirty="0"/>
              <a:t> </a:t>
            </a:r>
            <a:r>
              <a:rPr lang="de-CH" dirty="0" err="1"/>
              <a:t>case</a:t>
            </a:r>
            <a:r>
              <a:rPr lang="de-CH" dirty="0"/>
              <a:t>, a </a:t>
            </a:r>
            <a:r>
              <a:rPr lang="de-CH" dirty="0" err="1"/>
              <a:t>basic</a:t>
            </a:r>
            <a:r>
              <a:rPr lang="de-CH" dirty="0"/>
              <a:t> pick and </a:t>
            </a:r>
            <a:r>
              <a:rPr lang="de-CH" dirty="0" err="1"/>
              <a:t>place</a:t>
            </a:r>
            <a:r>
              <a:rPr lang="de-CH" dirty="0"/>
              <a:t> </a:t>
            </a:r>
            <a:r>
              <a:rPr lang="de-CH" dirty="0" err="1"/>
              <a:t>application</a:t>
            </a:r>
            <a:r>
              <a:rPr lang="de-CH" dirty="0"/>
              <a:t> was </a:t>
            </a:r>
            <a:r>
              <a:rPr lang="de-CH" dirty="0" err="1"/>
              <a:t>implemented</a:t>
            </a:r>
            <a:r>
              <a:rPr lang="de-CH" dirty="0"/>
              <a:t> in C++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coomunication</a:t>
            </a:r>
            <a:r>
              <a:rPr lang="de-CH" dirty="0"/>
              <a:t> </a:t>
            </a:r>
            <a:r>
              <a:rPr lang="de-CH" dirty="0" err="1"/>
              <a:t>implemented</a:t>
            </a:r>
            <a:r>
              <a:rPr lang="de-CH" dirty="0"/>
              <a:t> </a:t>
            </a:r>
            <a:r>
              <a:rPr lang="de-CH" dirty="0" err="1"/>
              <a:t>beforehand</a:t>
            </a:r>
            <a:r>
              <a:rPr lang="de-CH" dirty="0"/>
              <a:t>. This </a:t>
            </a:r>
            <a:r>
              <a:rPr lang="de-CH" dirty="0" err="1"/>
              <a:t>task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in an </a:t>
            </a:r>
            <a:r>
              <a:rPr lang="de-CH" dirty="0" err="1"/>
              <a:t>endless</a:t>
            </a:r>
            <a:r>
              <a:rPr lang="de-CH" dirty="0"/>
              <a:t> loop.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78557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 original </a:t>
            </a:r>
            <a:r>
              <a:rPr lang="de-CH" dirty="0" err="1"/>
              <a:t>camera</a:t>
            </a:r>
            <a:r>
              <a:rPr lang="de-CH" dirty="0"/>
              <a:t> design </a:t>
            </a:r>
            <a:r>
              <a:rPr lang="de-CH" dirty="0" err="1"/>
              <a:t>did</a:t>
            </a:r>
            <a:r>
              <a:rPr lang="de-CH" dirty="0"/>
              <a:t> not </a:t>
            </a:r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camera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screws</a:t>
            </a:r>
            <a:r>
              <a:rPr lang="de-CH" dirty="0"/>
              <a:t> in a </a:t>
            </a:r>
            <a:r>
              <a:rPr lang="de-CH" dirty="0" err="1"/>
              <a:t>fixed</a:t>
            </a:r>
            <a:r>
              <a:rPr lang="de-CH" dirty="0"/>
              <a:t> </a:t>
            </a:r>
            <a:r>
              <a:rPr lang="de-CH" dirty="0" err="1"/>
              <a:t>position</a:t>
            </a:r>
            <a:r>
              <a:rPr lang="de-CH" dirty="0"/>
              <a:t>, </a:t>
            </a:r>
            <a:r>
              <a:rPr lang="de-CH" dirty="0" err="1"/>
              <a:t>thus</a:t>
            </a:r>
            <a:r>
              <a:rPr lang="de-CH" dirty="0"/>
              <a:t> a </a:t>
            </a:r>
            <a:r>
              <a:rPr lang="de-CH" dirty="0" err="1"/>
              <a:t>fixation</a:t>
            </a:r>
            <a:r>
              <a:rPr lang="de-CH" dirty="0"/>
              <a:t> was </a:t>
            </a:r>
            <a:r>
              <a:rPr lang="de-CH" dirty="0" err="1"/>
              <a:t>designed</a:t>
            </a:r>
            <a:r>
              <a:rPr lang="de-CH" dirty="0"/>
              <a:t> and 3D printed. The </a:t>
            </a:r>
            <a:r>
              <a:rPr lang="de-CH" dirty="0" err="1"/>
              <a:t>cameras</a:t>
            </a:r>
            <a:r>
              <a:rPr lang="de-CH" dirty="0"/>
              <a:t>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mounted</a:t>
            </a:r>
            <a:r>
              <a:rPr lang="de-CH" dirty="0"/>
              <a:t> in a </a:t>
            </a:r>
            <a:r>
              <a:rPr lang="de-CH" dirty="0" err="1"/>
              <a:t>short</a:t>
            </a:r>
            <a:r>
              <a:rPr lang="de-CH" dirty="0"/>
              <a:t> </a:t>
            </a:r>
            <a:r>
              <a:rPr lang="de-CH" dirty="0" err="1"/>
              <a:t>ditance</a:t>
            </a:r>
            <a:r>
              <a:rPr lang="de-CH" dirty="0"/>
              <a:t> to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table</a:t>
            </a:r>
            <a:r>
              <a:rPr lang="de-CH" dirty="0"/>
              <a:t> </a:t>
            </a:r>
            <a:r>
              <a:rPr lang="de-CH" dirty="0" err="1"/>
              <a:t>edge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Interference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infrared</a:t>
            </a:r>
            <a:r>
              <a:rPr lang="de-CH" dirty="0"/>
              <a:t> </a:t>
            </a:r>
            <a:r>
              <a:rPr lang="de-CH" dirty="0" err="1"/>
              <a:t>structure</a:t>
            </a:r>
            <a:r>
              <a:rPr lang="de-CH" dirty="0"/>
              <a:t> -&gt; Data </a:t>
            </a:r>
            <a:r>
              <a:rPr lang="de-CH" dirty="0" err="1"/>
              <a:t>loss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Increase</a:t>
            </a:r>
            <a:r>
              <a:rPr lang="de-CH" dirty="0"/>
              <a:t> </a:t>
            </a:r>
            <a:r>
              <a:rPr lang="de-CH" dirty="0" err="1"/>
              <a:t>distance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cameras</a:t>
            </a:r>
            <a:r>
              <a:rPr lang="de-CH" dirty="0"/>
              <a:t> to </a:t>
            </a:r>
            <a:r>
              <a:rPr lang="de-CH" dirty="0" err="1"/>
              <a:t>reduce</a:t>
            </a:r>
            <a:r>
              <a:rPr lang="de-CH" dirty="0"/>
              <a:t> </a:t>
            </a:r>
            <a:r>
              <a:rPr lang="de-CH" dirty="0" err="1"/>
              <a:t>infrared</a:t>
            </a:r>
            <a:r>
              <a:rPr lang="de-CH" dirty="0"/>
              <a:t> </a:t>
            </a:r>
            <a:r>
              <a:rPr lang="de-CH" dirty="0" err="1"/>
              <a:t>intensity</a:t>
            </a:r>
            <a:r>
              <a:rPr lang="de-CH" dirty="0"/>
              <a:t> to </a:t>
            </a:r>
            <a:r>
              <a:rPr lang="de-CH" dirty="0" err="1"/>
              <a:t>reduce</a:t>
            </a:r>
            <a:r>
              <a:rPr lang="de-CH" dirty="0"/>
              <a:t> </a:t>
            </a:r>
            <a:r>
              <a:rPr lang="de-CH" dirty="0" err="1"/>
              <a:t>interference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36552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Diagonal </a:t>
            </a:r>
            <a:r>
              <a:rPr lang="de-CH" dirty="0" err="1"/>
              <a:t>camera</a:t>
            </a:r>
            <a:r>
              <a:rPr lang="de-CH" dirty="0"/>
              <a:t> </a:t>
            </a:r>
            <a:r>
              <a:rPr lang="de-CH" dirty="0" err="1"/>
              <a:t>positioning</a:t>
            </a:r>
            <a:r>
              <a:rPr lang="de-CH" dirty="0"/>
              <a:t> to </a:t>
            </a:r>
            <a:r>
              <a:rPr lang="de-CH" dirty="0" err="1"/>
              <a:t>provide</a:t>
            </a:r>
            <a:r>
              <a:rPr lang="de-CH" dirty="0"/>
              <a:t> a </a:t>
            </a:r>
            <a:r>
              <a:rPr lang="de-CH" dirty="0" err="1"/>
              <a:t>full</a:t>
            </a:r>
            <a:r>
              <a:rPr lang="de-CH" dirty="0"/>
              <a:t> </a:t>
            </a:r>
            <a:r>
              <a:rPr lang="de-CH" dirty="0" err="1"/>
              <a:t>view</a:t>
            </a:r>
            <a:r>
              <a:rPr lang="de-CH" dirty="0"/>
              <a:t> on all </a:t>
            </a:r>
            <a:r>
              <a:rPr lang="de-CH" dirty="0" err="1"/>
              <a:t>sides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table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Additionally</a:t>
            </a:r>
            <a:r>
              <a:rPr lang="de-CH" dirty="0"/>
              <a:t> </a:t>
            </a:r>
            <a:r>
              <a:rPr lang="de-CH" dirty="0" err="1"/>
              <a:t>cameras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mounted</a:t>
            </a:r>
            <a:r>
              <a:rPr lang="de-CH" dirty="0"/>
              <a:t> out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reach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unintended</a:t>
            </a:r>
            <a:r>
              <a:rPr lang="de-CH" dirty="0"/>
              <a:t> </a:t>
            </a:r>
            <a:r>
              <a:rPr lang="de-CH" dirty="0" err="1"/>
              <a:t>shiftig</a:t>
            </a:r>
            <a:r>
              <a:rPr lang="de-CH" dirty="0"/>
              <a:t> due to </a:t>
            </a:r>
            <a:r>
              <a:rPr lang="de-CH" dirty="0" err="1"/>
              <a:t>bumps</a:t>
            </a:r>
            <a:r>
              <a:rPr lang="de-CH" dirty="0"/>
              <a:t> 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1989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To </a:t>
            </a:r>
            <a:r>
              <a:rPr lang="de-CH" dirty="0" err="1"/>
              <a:t>calibrate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camera</a:t>
            </a:r>
            <a:endParaRPr lang="de-CH" dirty="0"/>
          </a:p>
          <a:p>
            <a:endParaRPr lang="de-CH" dirty="0"/>
          </a:p>
          <a:p>
            <a:pPr marL="228600" indent="-228600">
              <a:buAutoNum type="arabicPeriod"/>
            </a:pPr>
            <a:r>
              <a:rPr lang="de-CH" dirty="0"/>
              <a:t>Create </a:t>
            </a:r>
            <a:r>
              <a:rPr lang="de-CH" dirty="0" err="1"/>
              <a:t>reference</a:t>
            </a:r>
            <a:r>
              <a:rPr lang="de-CH" dirty="0"/>
              <a:t> </a:t>
            </a:r>
            <a:r>
              <a:rPr lang="de-CH" dirty="0" err="1"/>
              <a:t>point</a:t>
            </a:r>
            <a:r>
              <a:rPr lang="de-CH" dirty="0"/>
              <a:t> </a:t>
            </a:r>
            <a:r>
              <a:rPr lang="de-CH" dirty="0" err="1"/>
              <a:t>cloud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table</a:t>
            </a:r>
            <a:r>
              <a:rPr lang="de-CH" dirty="0"/>
              <a:t> </a:t>
            </a:r>
            <a:r>
              <a:rPr lang="de-CH" dirty="0" err="1"/>
              <a:t>surface</a:t>
            </a:r>
            <a:r>
              <a:rPr lang="de-CH" dirty="0"/>
              <a:t>. </a:t>
            </a:r>
            <a:r>
              <a:rPr lang="de-CH" dirty="0" err="1"/>
              <a:t>Including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structure</a:t>
            </a:r>
            <a:r>
              <a:rPr lang="de-CH" dirty="0"/>
              <a:t> </a:t>
            </a:r>
            <a:r>
              <a:rPr lang="de-CH" dirty="0" err="1"/>
              <a:t>marked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table</a:t>
            </a:r>
            <a:r>
              <a:rPr lang="de-CH" dirty="0"/>
              <a:t>.</a:t>
            </a:r>
          </a:p>
          <a:p>
            <a:pPr marL="228600" indent="-228600">
              <a:buAutoNum type="arabicPeriod"/>
            </a:pPr>
            <a:endParaRPr lang="de-CH" dirty="0"/>
          </a:p>
          <a:p>
            <a:pPr marL="228600" indent="-228600">
              <a:buAutoNum type="arabicPeriod"/>
            </a:pPr>
            <a:r>
              <a:rPr lang="de-CH" dirty="0"/>
              <a:t>Open </a:t>
            </a:r>
            <a:r>
              <a:rPr lang="de-CH" dirty="0" err="1"/>
              <a:t>reference</a:t>
            </a:r>
            <a:r>
              <a:rPr lang="de-CH" dirty="0"/>
              <a:t> </a:t>
            </a:r>
            <a:r>
              <a:rPr lang="de-CH" dirty="0" err="1"/>
              <a:t>point</a:t>
            </a:r>
            <a:r>
              <a:rPr lang="de-CH" dirty="0"/>
              <a:t> </a:t>
            </a:r>
            <a:r>
              <a:rPr lang="de-CH" dirty="0" err="1"/>
              <a:t>cloud</a:t>
            </a:r>
            <a:r>
              <a:rPr lang="de-CH" dirty="0"/>
              <a:t> and </a:t>
            </a:r>
            <a:r>
              <a:rPr lang="de-CH" dirty="0" err="1"/>
              <a:t>camera</a:t>
            </a:r>
            <a:r>
              <a:rPr lang="de-CH" dirty="0"/>
              <a:t> </a:t>
            </a:r>
            <a:r>
              <a:rPr lang="de-CH" dirty="0" err="1"/>
              <a:t>point</a:t>
            </a:r>
            <a:r>
              <a:rPr lang="de-CH" dirty="0"/>
              <a:t> </a:t>
            </a:r>
            <a:r>
              <a:rPr lang="de-CH" dirty="0" err="1"/>
              <a:t>clouds</a:t>
            </a:r>
            <a:r>
              <a:rPr lang="de-CH" dirty="0"/>
              <a:t> in </a:t>
            </a:r>
            <a:r>
              <a:rPr lang="de-CH" dirty="0" err="1"/>
              <a:t>CloudCompare</a:t>
            </a:r>
            <a:r>
              <a:rPr lang="de-CH" dirty="0"/>
              <a:t> and </a:t>
            </a:r>
            <a:r>
              <a:rPr lang="de-CH" dirty="0" err="1"/>
              <a:t>align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atleast</a:t>
            </a:r>
            <a:r>
              <a:rPr lang="de-CH" dirty="0"/>
              <a:t> 4 </a:t>
            </a:r>
            <a:r>
              <a:rPr lang="de-CH" dirty="0" err="1"/>
              <a:t>points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. This </a:t>
            </a:r>
            <a:r>
              <a:rPr lang="de-CH" dirty="0" err="1"/>
              <a:t>generates</a:t>
            </a:r>
            <a:r>
              <a:rPr lang="de-CH" dirty="0"/>
              <a:t> a </a:t>
            </a:r>
            <a:r>
              <a:rPr lang="de-CH" dirty="0" err="1"/>
              <a:t>transformation</a:t>
            </a:r>
            <a:r>
              <a:rPr lang="de-CH" dirty="0"/>
              <a:t> </a:t>
            </a:r>
            <a:r>
              <a:rPr lang="de-CH" dirty="0" err="1"/>
              <a:t>matrix</a:t>
            </a:r>
            <a:r>
              <a:rPr lang="de-CH" dirty="0"/>
              <a:t>.</a:t>
            </a:r>
          </a:p>
          <a:p>
            <a:pPr marL="228600" indent="-228600">
              <a:buAutoNum type="arabicPeriod"/>
            </a:pPr>
            <a:endParaRPr lang="de-CH" dirty="0"/>
          </a:p>
          <a:p>
            <a:pPr marL="228600" indent="-228600">
              <a:buAutoNum type="arabicPeriod"/>
            </a:pPr>
            <a:r>
              <a:rPr lang="de-CH" dirty="0"/>
              <a:t>Transformation </a:t>
            </a:r>
            <a:r>
              <a:rPr lang="de-CH" dirty="0" err="1"/>
              <a:t>matrix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copied</a:t>
            </a:r>
            <a:r>
              <a:rPr lang="de-CH" dirty="0"/>
              <a:t> and </a:t>
            </a:r>
            <a:r>
              <a:rPr lang="de-CH" dirty="0" err="1"/>
              <a:t>pasted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.</a:t>
            </a:r>
            <a:r>
              <a:rPr lang="de-CH" dirty="0" err="1"/>
              <a:t>txt</a:t>
            </a:r>
            <a:r>
              <a:rPr lang="de-CH" dirty="0"/>
              <a:t> </a:t>
            </a:r>
            <a:r>
              <a:rPr lang="de-CH" dirty="0" err="1"/>
              <a:t>file</a:t>
            </a:r>
            <a:r>
              <a:rPr lang="de-CH" dirty="0"/>
              <a:t> for </a:t>
            </a:r>
            <a:r>
              <a:rPr lang="de-CH" dirty="0" err="1"/>
              <a:t>later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. The System will </a:t>
            </a:r>
            <a:r>
              <a:rPr lang="de-CH" dirty="0" err="1"/>
              <a:t>read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transformation</a:t>
            </a:r>
            <a:r>
              <a:rPr lang="de-CH" dirty="0"/>
              <a:t> </a:t>
            </a:r>
            <a:r>
              <a:rPr lang="de-CH" dirty="0" err="1"/>
              <a:t>matrix</a:t>
            </a:r>
            <a:r>
              <a:rPr lang="de-CH" dirty="0"/>
              <a:t> for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camera</a:t>
            </a:r>
            <a:r>
              <a:rPr lang="de-CH" dirty="0"/>
              <a:t> at </a:t>
            </a:r>
            <a:r>
              <a:rPr lang="de-CH" dirty="0" err="1"/>
              <a:t>startup</a:t>
            </a:r>
            <a:r>
              <a:rPr lang="de-CH" dirty="0"/>
              <a:t> and </a:t>
            </a:r>
            <a:r>
              <a:rPr lang="de-CH" dirty="0" err="1"/>
              <a:t>applies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to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point</a:t>
            </a:r>
            <a:r>
              <a:rPr lang="de-CH" dirty="0"/>
              <a:t> </a:t>
            </a:r>
            <a:r>
              <a:rPr lang="de-CH" dirty="0" err="1"/>
              <a:t>cloud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962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/>
              <a:t>Titelseite mit Bild </a:t>
            </a: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5" name="Fußzeilenplatzhalter 3">
            <a:extLst>
              <a:ext uri="{FF2B5EF4-FFF2-40B4-BE49-F238E27FC236}">
                <a16:creationId xmlns:a16="http://schemas.microsoft.com/office/drawing/2014/main" id="{DB731B00-E74A-4C68-B92A-55C3FBA8C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606" y="6238658"/>
            <a:ext cx="42384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171450" indent="-171450" algn="ctr">
              <a:buFont typeface="Arial" panose="020B0604020202020204" pitchFamily="34" charset="0"/>
              <a:buChar char="•"/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pPr marL="0" indent="0" algn="l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DD63865-60E1-44BA-AC22-B5030301FA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3222" y="6376309"/>
            <a:ext cx="99075" cy="10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B5820E2-2C1E-45BE-BCDD-C9067999F3A9}"/>
              </a:ext>
            </a:extLst>
          </p:cNvPr>
          <p:cNvSpPr txBox="1"/>
          <p:nvPr userDrawn="1"/>
        </p:nvSpPr>
        <p:spPr>
          <a:xfrm>
            <a:off x="435110" y="6289958"/>
            <a:ext cx="6091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école spécialisée bernoise | Bern University of Applied Sciences </a:t>
            </a:r>
            <a:endParaRPr lang="de-CH" sz="1000" dirty="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375AC12-7C44-4BA4-8FA4-0111A5DBD2DC}"/>
              </a:ext>
            </a:extLst>
          </p:cNvPr>
          <p:cNvSpPr txBox="1"/>
          <p:nvPr userDrawn="1"/>
        </p:nvSpPr>
        <p:spPr>
          <a:xfrm>
            <a:off x="435110" y="6289958"/>
            <a:ext cx="6091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école spécialisée bernoise | Bern University of Applied Sciences </a:t>
            </a:r>
            <a:endParaRPr lang="de-CH" sz="1000" dirty="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/>
              <a:t>Titelseite ohne Bild</a:t>
            </a:r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24B8BCEB-ECF4-4817-B167-82C656D98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200" y="6238658"/>
            <a:ext cx="42384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171450" indent="-171450" algn="ctr">
              <a:buFont typeface="Arial" panose="020B0604020202020204" pitchFamily="34" charset="0"/>
              <a:buChar char="•"/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pPr marL="0" indent="0" algn="l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8EB342B-B96A-46EF-90DE-FE9FADD856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3222" y="6376309"/>
            <a:ext cx="99075" cy="10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/>
              <a:t>Kapiteltrennseite grau</a:t>
            </a:r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4B40497-9796-4815-9B75-9ACA5FCF49EF}"/>
              </a:ext>
            </a:extLst>
          </p:cNvPr>
          <p:cNvSpPr txBox="1"/>
          <p:nvPr userDrawn="1"/>
        </p:nvSpPr>
        <p:spPr>
          <a:xfrm>
            <a:off x="435110" y="6289958"/>
            <a:ext cx="6157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école spécialisée bernoise | Bern University of Applied Sciences c</a:t>
            </a:r>
            <a:endParaRPr lang="de-CH" sz="1000" dirty="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/>
              <a:t>Kapiteltrennseite orange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B2728E8-4EF4-4AAA-B483-49C4E4F32D95}"/>
              </a:ext>
            </a:extLst>
          </p:cNvPr>
          <p:cNvSpPr txBox="1"/>
          <p:nvPr userDrawn="1"/>
        </p:nvSpPr>
        <p:spPr>
          <a:xfrm>
            <a:off x="435110" y="6289958"/>
            <a:ext cx="6157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école spécialisée bernoise | Bern University of Applied Sciences c</a:t>
            </a:r>
            <a:endParaRPr lang="de-CH" sz="1000" dirty="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9F061D-D926-4186-A55C-CD6E22C88DF9}"/>
              </a:ext>
            </a:extLst>
          </p:cNvPr>
          <p:cNvSpPr txBox="1"/>
          <p:nvPr userDrawn="1"/>
        </p:nvSpPr>
        <p:spPr>
          <a:xfrm>
            <a:off x="435110" y="6289958"/>
            <a:ext cx="6091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école spécialisée bernoise | Bern University of Applied Sciences </a:t>
            </a:r>
            <a:endParaRPr lang="de-CH" sz="1000" dirty="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EBEE7B1-61B0-4D10-8851-4F450A41FBEA}"/>
              </a:ext>
            </a:extLst>
          </p:cNvPr>
          <p:cNvSpPr txBox="1"/>
          <p:nvPr userDrawn="1"/>
        </p:nvSpPr>
        <p:spPr>
          <a:xfrm>
            <a:off x="435110" y="6289958"/>
            <a:ext cx="6091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école spécialisée bernoise | Bern University of Applied Sciences </a:t>
            </a:r>
            <a:endParaRPr lang="de-CH" sz="1000" dirty="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FEBB02E-936A-4AC9-836A-65FF776E655B}"/>
              </a:ext>
            </a:extLst>
          </p:cNvPr>
          <p:cNvSpPr txBox="1"/>
          <p:nvPr userDrawn="1"/>
        </p:nvSpPr>
        <p:spPr>
          <a:xfrm>
            <a:off x="435110" y="6289958"/>
            <a:ext cx="6091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école spécialisée bernoise | Bern University of Applied Sciences </a:t>
            </a:r>
            <a:endParaRPr lang="de-CH" sz="1000" dirty="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DC838BE-6358-4D6E-9AF7-5A5098711E37}"/>
              </a:ext>
            </a:extLst>
          </p:cNvPr>
          <p:cNvSpPr txBox="1"/>
          <p:nvPr userDrawn="1"/>
        </p:nvSpPr>
        <p:spPr>
          <a:xfrm>
            <a:off x="435110" y="6289958"/>
            <a:ext cx="6091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école spécialisée bernoise | Bern University of Applied Sciences </a:t>
            </a:r>
            <a:endParaRPr lang="de-CH" sz="1000" dirty="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0234E7-B946-4DC8-816D-093666D0AF30}"/>
              </a:ext>
            </a:extLst>
          </p:cNvPr>
          <p:cNvSpPr txBox="1"/>
          <p:nvPr userDrawn="1"/>
        </p:nvSpPr>
        <p:spPr>
          <a:xfrm>
            <a:off x="435110" y="6289958"/>
            <a:ext cx="6091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b="0" i="0" u="none" strike="noStrike" kern="1200" baseline="0" dirty="0">
                <a:solidFill>
                  <a:srgbClr val="697D91"/>
                </a:solidFill>
                <a:latin typeface="+mn-lt"/>
                <a:ea typeface="MS PGothic" pitchFamily="34" charset="-128"/>
                <a:cs typeface="+mn-cs"/>
              </a:rPr>
              <a:t>Berner Fachhochschule | Haute école spécialisée bernoise | Bern University of Applied Sciences </a:t>
            </a:r>
            <a:endParaRPr lang="de-CH" sz="1000" dirty="0">
              <a:solidFill>
                <a:srgbClr val="697D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2E3759-2592-4632-8F24-B982FB313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8098" y="6238658"/>
            <a:ext cx="4293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pPr algn="l">
              <a:buFont typeface="Arial" panose="020B0604020202020204" pitchFamily="34" charset="0"/>
              <a:buNone/>
            </a:pP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16B75BE2-0C32-40FD-AC50-A9549E6836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1760" b="11760"/>
          <a:stretch>
            <a:fillRect/>
          </a:stretch>
        </p:blipFill>
        <p:spPr>
          <a:xfrm>
            <a:off x="0" y="1651001"/>
            <a:ext cx="6120000" cy="2891334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FCA84AD8-0E1B-4DDC-8C00-C55FCEF22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Rob 195 - Automated Object Detection in a</a:t>
            </a:r>
            <a:br>
              <a:rPr lang="en-GB" dirty="0"/>
            </a:br>
            <a:r>
              <a:rPr lang="en-GB" dirty="0"/>
              <a:t>Collaborative Robot Workspace</a:t>
            </a:r>
            <a:endParaRPr lang="de-CH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DA1F4C3A-3ECC-4E1B-9A39-F642DF08D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5520266"/>
            <a:ext cx="6784390" cy="635001"/>
          </a:xfrm>
        </p:spPr>
        <p:txBody>
          <a:bodyPr/>
          <a:lstStyle/>
          <a:p>
            <a:r>
              <a:rPr lang="de-CH" dirty="0"/>
              <a:t>Bachelor Thesis Defence</a:t>
            </a:r>
          </a:p>
          <a:p>
            <a:r>
              <a:rPr lang="de-CH" dirty="0"/>
              <a:t>Dario Aeschlimann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Methods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8000" y="1038377"/>
            <a:ext cx="3960000" cy="1014354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acquisition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4C4B26-D443-4535-A62F-3B3AEE9AA87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Stream </a:t>
            </a:r>
            <a:r>
              <a:rPr lang="de-CH" dirty="0" err="1"/>
              <a:t>camera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and </a:t>
            </a:r>
            <a:r>
              <a:rPr lang="en-US" dirty="0"/>
              <a:t>save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point</a:t>
            </a:r>
            <a:r>
              <a:rPr lang="de-CH" dirty="0"/>
              <a:t> </a:t>
            </a:r>
            <a:r>
              <a:rPr lang="de-CH" dirty="0" err="1"/>
              <a:t>cloud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Applying</a:t>
            </a:r>
            <a:r>
              <a:rPr lang="de-CH" dirty="0"/>
              <a:t> </a:t>
            </a:r>
            <a:r>
              <a:rPr lang="de-CH" dirty="0" err="1"/>
              <a:t>filters</a:t>
            </a:r>
            <a:endParaRPr lang="de-CH" dirty="0"/>
          </a:p>
          <a:p>
            <a:pPr lvl="1"/>
            <a:r>
              <a:rPr lang="de-CH" dirty="0"/>
              <a:t>Range </a:t>
            </a:r>
            <a:r>
              <a:rPr lang="de-CH" dirty="0" err="1"/>
              <a:t>filter</a:t>
            </a:r>
            <a:endParaRPr lang="de-CH" dirty="0"/>
          </a:p>
          <a:p>
            <a:pPr lvl="1"/>
            <a:r>
              <a:rPr lang="de-CH" dirty="0" err="1"/>
              <a:t>Octree</a:t>
            </a:r>
            <a:r>
              <a:rPr lang="de-CH" dirty="0"/>
              <a:t> </a:t>
            </a:r>
            <a:r>
              <a:rPr lang="de-CH" dirty="0" err="1"/>
              <a:t>downsampling</a:t>
            </a:r>
            <a:endParaRPr lang="de-CH" dirty="0"/>
          </a:p>
          <a:p>
            <a:endParaRPr lang="de-CH" dirty="0"/>
          </a:p>
          <a:p>
            <a:r>
              <a:rPr lang="de-CH" dirty="0"/>
              <a:t>Transform </a:t>
            </a:r>
            <a:r>
              <a:rPr lang="de-CH" dirty="0" err="1"/>
              <a:t>point</a:t>
            </a:r>
            <a:r>
              <a:rPr lang="de-CH" dirty="0"/>
              <a:t> </a:t>
            </a:r>
            <a:r>
              <a:rPr lang="de-CH" dirty="0" err="1"/>
              <a:t>clouds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matrix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calibration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Merge</a:t>
            </a:r>
            <a:r>
              <a:rPr lang="de-CH" dirty="0"/>
              <a:t> </a:t>
            </a:r>
            <a:r>
              <a:rPr lang="de-CH" dirty="0" err="1"/>
              <a:t>point</a:t>
            </a:r>
            <a:r>
              <a:rPr lang="de-CH" dirty="0"/>
              <a:t> </a:t>
            </a:r>
            <a:r>
              <a:rPr lang="de-CH" dirty="0" err="1"/>
              <a:t>clouds</a:t>
            </a:r>
            <a:r>
              <a:rPr lang="de-CH" dirty="0"/>
              <a:t> to </a:t>
            </a:r>
            <a:r>
              <a:rPr lang="de-CH" dirty="0" err="1"/>
              <a:t>single</a:t>
            </a:r>
            <a:r>
              <a:rPr lang="de-CH" dirty="0"/>
              <a:t> </a:t>
            </a:r>
            <a:r>
              <a:rPr lang="de-CH" dirty="0" err="1"/>
              <a:t>entity</a:t>
            </a:r>
            <a:r>
              <a:rPr lang="de-CH" dirty="0"/>
              <a:t>.</a:t>
            </a:r>
            <a:endParaRPr lang="en-GB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202C9F9-7CDE-4725-AFB5-042E896A282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4589463" y="2832028"/>
            <a:ext cx="4051300" cy="261634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1C1AC9-C2AD-46E0-A6AD-9EC92E8FF4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0428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CE3A56F-DA17-4968-89D6-A8418B0777AB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936999" y="1990666"/>
            <a:ext cx="5115137" cy="3428001"/>
          </a:xfr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Methods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8000" y="1038377"/>
            <a:ext cx="3960000" cy="1014354"/>
          </a:xfrm>
        </p:spPr>
        <p:txBody>
          <a:bodyPr/>
          <a:lstStyle/>
          <a:p>
            <a:r>
              <a:rPr lang="de-CH" dirty="0"/>
              <a:t>Mapping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4C4B26-D443-4535-A62F-3B3AEE9AA87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Generate </a:t>
            </a:r>
            <a:r>
              <a:rPr lang="de-CH" dirty="0" err="1"/>
              <a:t>occupancy</a:t>
            </a:r>
            <a:r>
              <a:rPr lang="de-CH" dirty="0"/>
              <a:t> </a:t>
            </a:r>
            <a:r>
              <a:rPr lang="de-CH" dirty="0" err="1"/>
              <a:t>grid</a:t>
            </a:r>
            <a:r>
              <a:rPr lang="de-CH" dirty="0"/>
              <a:t> out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point</a:t>
            </a:r>
            <a:r>
              <a:rPr lang="de-CH" dirty="0"/>
              <a:t> </a:t>
            </a:r>
            <a:r>
              <a:rPr lang="de-CH" dirty="0" err="1"/>
              <a:t>cloud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Downsampling</a:t>
            </a:r>
            <a:r>
              <a:rPr lang="de-CH" dirty="0"/>
              <a:t> </a:t>
            </a:r>
            <a:r>
              <a:rPr lang="de-CH" dirty="0" err="1"/>
              <a:t>merged</a:t>
            </a:r>
            <a:r>
              <a:rPr lang="de-CH" dirty="0"/>
              <a:t> </a:t>
            </a:r>
            <a:r>
              <a:rPr lang="de-CH" dirty="0" err="1"/>
              <a:t>point</a:t>
            </a:r>
            <a:r>
              <a:rPr lang="de-CH" dirty="0"/>
              <a:t> </a:t>
            </a:r>
            <a:r>
              <a:rPr lang="de-CH" dirty="0" err="1"/>
              <a:t>cloud</a:t>
            </a:r>
            <a:r>
              <a:rPr lang="de-CH" dirty="0"/>
              <a:t> to </a:t>
            </a:r>
            <a:r>
              <a:rPr lang="de-CH" dirty="0" err="1"/>
              <a:t>desired</a:t>
            </a:r>
            <a:r>
              <a:rPr lang="de-CH" dirty="0"/>
              <a:t> </a:t>
            </a:r>
            <a:r>
              <a:rPr lang="de-CH" dirty="0" err="1"/>
              <a:t>leaf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Defined</a:t>
            </a:r>
            <a:r>
              <a:rPr lang="de-CH" dirty="0"/>
              <a:t> </a:t>
            </a:r>
            <a:r>
              <a:rPr lang="de-CH" dirty="0" err="1"/>
              <a:t>leaf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4cm.</a:t>
            </a:r>
          </a:p>
          <a:p>
            <a:pPr lvl="1"/>
            <a:r>
              <a:rPr lang="de-CH" dirty="0" err="1"/>
              <a:t>Bigger</a:t>
            </a:r>
            <a:r>
              <a:rPr lang="de-CH" dirty="0"/>
              <a:t> </a:t>
            </a:r>
            <a:r>
              <a:rPr lang="de-CH" dirty="0" err="1"/>
              <a:t>leaf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inaccurate</a:t>
            </a:r>
            <a:endParaRPr lang="de-CH" dirty="0"/>
          </a:p>
          <a:p>
            <a:pPr lvl="1"/>
            <a:r>
              <a:rPr lang="de-CH" dirty="0"/>
              <a:t>Lower </a:t>
            </a:r>
            <a:r>
              <a:rPr lang="de-CH" dirty="0" err="1"/>
              <a:t>leaf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 </a:t>
            </a:r>
            <a:r>
              <a:rPr lang="de-CH" dirty="0" err="1"/>
              <a:t>too</a:t>
            </a:r>
            <a:r>
              <a:rPr lang="de-CH" dirty="0"/>
              <a:t> slow</a:t>
            </a:r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7B8D96-1522-428E-895D-8876359D7B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4285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Methods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8000" y="1038377"/>
            <a:ext cx="3960000" cy="1014354"/>
          </a:xfrm>
        </p:spPr>
        <p:txBody>
          <a:bodyPr/>
          <a:lstStyle/>
          <a:p>
            <a:r>
              <a:rPr lang="de-CH" dirty="0" err="1"/>
              <a:t>Collision</a:t>
            </a:r>
            <a:r>
              <a:rPr lang="de-CH" dirty="0"/>
              <a:t> </a:t>
            </a:r>
            <a:r>
              <a:rPr lang="de-CH" dirty="0" err="1"/>
              <a:t>Avoidance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4C4B26-D443-4535-A62F-3B3AEE9AA87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err="1"/>
              <a:t>Raycasting</a:t>
            </a:r>
            <a:r>
              <a:rPr lang="de-CH" dirty="0"/>
              <a:t> </a:t>
            </a:r>
            <a:r>
              <a:rPr lang="de-CH" dirty="0" err="1"/>
              <a:t>inside</a:t>
            </a:r>
            <a:r>
              <a:rPr lang="de-CH" dirty="0"/>
              <a:t> </a:t>
            </a:r>
            <a:r>
              <a:rPr lang="de-CH" dirty="0" err="1"/>
              <a:t>occupancy</a:t>
            </a:r>
            <a:r>
              <a:rPr lang="de-CH" dirty="0"/>
              <a:t> </a:t>
            </a:r>
            <a:r>
              <a:rPr lang="de-CH" dirty="0" err="1"/>
              <a:t>grid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 err="1"/>
              <a:t>Calculate</a:t>
            </a:r>
            <a:r>
              <a:rPr lang="de-CH" dirty="0"/>
              <a:t> </a:t>
            </a:r>
            <a:r>
              <a:rPr lang="de-CH" dirty="0" err="1"/>
              <a:t>direction</a:t>
            </a:r>
            <a:r>
              <a:rPr lang="de-CH" dirty="0"/>
              <a:t> and </a:t>
            </a:r>
            <a:r>
              <a:rPr lang="de-CH" dirty="0" err="1"/>
              <a:t>distance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start</a:t>
            </a:r>
            <a:r>
              <a:rPr lang="de-CH" dirty="0"/>
              <a:t> to end </a:t>
            </a:r>
            <a:r>
              <a:rPr lang="de-CH" dirty="0" err="1"/>
              <a:t>point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ray</a:t>
            </a:r>
            <a:r>
              <a:rPr lang="de-CH" dirty="0"/>
              <a:t> </a:t>
            </a:r>
            <a:r>
              <a:rPr lang="de-CH" dirty="0" err="1"/>
              <a:t>arrives</a:t>
            </a:r>
            <a:r>
              <a:rPr lang="de-CH" dirty="0"/>
              <a:t> at end </a:t>
            </a:r>
            <a:r>
              <a:rPr lang="de-CH" dirty="0" err="1"/>
              <a:t>position</a:t>
            </a:r>
            <a:r>
              <a:rPr lang="de-CH" dirty="0"/>
              <a:t> </a:t>
            </a:r>
            <a:r>
              <a:rPr lang="de-CH" dirty="0" err="1"/>
              <a:t>without</a:t>
            </a:r>
            <a:r>
              <a:rPr lang="de-CH" dirty="0"/>
              <a:t> </a:t>
            </a:r>
            <a:r>
              <a:rPr lang="de-CH" dirty="0" err="1"/>
              <a:t>traversing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occupied</a:t>
            </a:r>
            <a:r>
              <a:rPr lang="de-CH" dirty="0"/>
              <a:t> </a:t>
            </a:r>
            <a:r>
              <a:rPr lang="de-CH" dirty="0" err="1"/>
              <a:t>cell</a:t>
            </a:r>
            <a:r>
              <a:rPr lang="de-CH" dirty="0"/>
              <a:t>.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3BC1440-DDEA-4341-B641-6F53CDBA813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3"/>
          <a:srcRect r="25740"/>
          <a:stretch/>
        </p:blipFill>
        <p:spPr>
          <a:xfrm>
            <a:off x="4554000" y="1545554"/>
            <a:ext cx="4225933" cy="376304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9FE9FB-E2AF-402F-957E-909D8DF1B4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05720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D3184356-E50F-4551-9E4B-5468588E6D2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2069725" y="251619"/>
            <a:ext cx="5292554" cy="5871874"/>
          </a:xfr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Methods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8000" y="1038377"/>
            <a:ext cx="3960000" cy="1014354"/>
          </a:xfrm>
        </p:spPr>
        <p:txBody>
          <a:bodyPr/>
          <a:lstStyle/>
          <a:p>
            <a:r>
              <a:rPr lang="de-CH" dirty="0" err="1"/>
              <a:t>Collision</a:t>
            </a:r>
            <a:r>
              <a:rPr lang="de-CH" dirty="0"/>
              <a:t> </a:t>
            </a:r>
            <a:r>
              <a:rPr lang="de-CH" dirty="0" err="1"/>
              <a:t>Avoidance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9FE9FB-E2AF-402F-957E-909D8DF1B4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25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Results</a:t>
            </a:r>
            <a:r>
              <a:rPr lang="de-CH" dirty="0"/>
              <a:t> and Outlook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8000" y="1038377"/>
            <a:ext cx="8172000" cy="1014354"/>
          </a:xfrm>
        </p:spPr>
        <p:txBody>
          <a:bodyPr/>
          <a:lstStyle/>
          <a:p>
            <a:r>
              <a:rPr lang="de-CH" dirty="0"/>
              <a:t>Robot </a:t>
            </a:r>
            <a:r>
              <a:rPr lang="de-CH" dirty="0" err="1"/>
              <a:t>communication</a:t>
            </a:r>
            <a:r>
              <a:rPr lang="de-CH" dirty="0"/>
              <a:t> and </a:t>
            </a:r>
            <a:r>
              <a:rPr lang="de-CH" dirty="0" err="1"/>
              <a:t>movements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4C4B26-D443-4535-A62F-3B3AEE9AA87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72000" cy="3960000"/>
          </a:xfrm>
        </p:spPr>
        <p:txBody>
          <a:bodyPr/>
          <a:lstStyle/>
          <a:p>
            <a:r>
              <a:rPr lang="de-CH" dirty="0" err="1"/>
              <a:t>Sequential</a:t>
            </a:r>
            <a:r>
              <a:rPr lang="de-CH" dirty="0"/>
              <a:t> </a:t>
            </a:r>
            <a:r>
              <a:rPr lang="de-CH" dirty="0" err="1"/>
              <a:t>communication</a:t>
            </a:r>
            <a:endParaRPr lang="de-CH" dirty="0"/>
          </a:p>
          <a:p>
            <a:pPr lvl="2"/>
            <a:r>
              <a:rPr lang="de-CH" dirty="0"/>
              <a:t>Read and </a:t>
            </a:r>
            <a:r>
              <a:rPr lang="de-CH" dirty="0" err="1"/>
              <a:t>write</a:t>
            </a:r>
            <a:r>
              <a:rPr lang="de-CH" dirty="0"/>
              <a:t> </a:t>
            </a:r>
            <a:r>
              <a:rPr lang="de-CH" dirty="0" err="1"/>
              <a:t>cartesian</a:t>
            </a:r>
            <a:r>
              <a:rPr lang="de-CH" dirty="0"/>
              <a:t> </a:t>
            </a:r>
            <a:r>
              <a:rPr lang="de-CH" dirty="0" err="1"/>
              <a:t>positions</a:t>
            </a:r>
            <a:endParaRPr lang="de-CH" dirty="0"/>
          </a:p>
          <a:p>
            <a:pPr marL="914400" lvl="2" indent="0">
              <a:buNone/>
            </a:pPr>
            <a:endParaRPr lang="de-CH" dirty="0"/>
          </a:p>
          <a:p>
            <a:r>
              <a:rPr lang="de-CH" dirty="0"/>
              <a:t>Upgrade to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dynamic</a:t>
            </a:r>
            <a:r>
              <a:rPr lang="de-CH" dirty="0"/>
              <a:t> </a:t>
            </a:r>
            <a:r>
              <a:rPr lang="de-CH" dirty="0" err="1"/>
              <a:t>communication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enhancing</a:t>
            </a:r>
            <a:r>
              <a:rPr lang="de-CH" dirty="0"/>
              <a:t> </a:t>
            </a:r>
            <a:r>
              <a:rPr lang="de-CH" dirty="0" err="1"/>
              <a:t>communication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flags</a:t>
            </a:r>
            <a:r>
              <a:rPr lang="de-CH" dirty="0"/>
              <a:t> for </a:t>
            </a:r>
            <a:r>
              <a:rPr lang="de-CH" dirty="0" err="1"/>
              <a:t>read</a:t>
            </a:r>
            <a:r>
              <a:rPr lang="de-CH" dirty="0"/>
              <a:t>, </a:t>
            </a:r>
            <a:r>
              <a:rPr lang="de-CH" dirty="0" err="1"/>
              <a:t>write</a:t>
            </a:r>
            <a:r>
              <a:rPr lang="de-CH" dirty="0"/>
              <a:t> and </a:t>
            </a:r>
            <a:r>
              <a:rPr lang="de-CH" dirty="0" err="1"/>
              <a:t>move</a:t>
            </a:r>
            <a:r>
              <a:rPr lang="de-CH" dirty="0"/>
              <a:t> </a:t>
            </a:r>
            <a:r>
              <a:rPr lang="de-CH" dirty="0" err="1"/>
              <a:t>commands</a:t>
            </a:r>
            <a:r>
              <a:rPr lang="de-CH" dirty="0"/>
              <a:t> </a:t>
            </a:r>
          </a:p>
          <a:p>
            <a:endParaRPr lang="de-CH" dirty="0"/>
          </a:p>
          <a:p>
            <a:r>
              <a:rPr lang="de-CH" dirty="0"/>
              <a:t>Robot </a:t>
            </a:r>
            <a:r>
              <a:rPr lang="de-CH" dirty="0" err="1"/>
              <a:t>movements</a:t>
            </a:r>
            <a:r>
              <a:rPr lang="de-CH" dirty="0"/>
              <a:t> </a:t>
            </a:r>
            <a:r>
              <a:rPr lang="de-CH" dirty="0" err="1"/>
              <a:t>controllable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C++ </a:t>
            </a:r>
            <a:r>
              <a:rPr lang="de-CH" dirty="0" err="1"/>
              <a:t>program</a:t>
            </a:r>
            <a:r>
              <a:rPr lang="de-CH" dirty="0"/>
              <a:t> </a:t>
            </a:r>
          </a:p>
          <a:p>
            <a:pPr lvl="1"/>
            <a:r>
              <a:rPr lang="de-CH" dirty="0"/>
              <a:t>limited to linear </a:t>
            </a:r>
            <a:r>
              <a:rPr lang="de-CH" dirty="0" err="1"/>
              <a:t>movements</a:t>
            </a:r>
            <a:r>
              <a:rPr lang="de-CH" dirty="0"/>
              <a:t> due to </a:t>
            </a:r>
            <a:r>
              <a:rPr lang="de-CH" dirty="0" err="1"/>
              <a:t>raycasting</a:t>
            </a:r>
            <a:endParaRPr lang="de-CH" dirty="0"/>
          </a:p>
          <a:p>
            <a:pPr lvl="1"/>
            <a:r>
              <a:rPr lang="de-CH" dirty="0" err="1"/>
              <a:t>Sectioning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path</a:t>
            </a:r>
            <a:r>
              <a:rPr lang="de-CH" dirty="0"/>
              <a:t> in </a:t>
            </a:r>
            <a:r>
              <a:rPr lang="de-CH" dirty="0" err="1"/>
              <a:t>smaller</a:t>
            </a:r>
            <a:r>
              <a:rPr lang="de-CH" dirty="0"/>
              <a:t> </a:t>
            </a:r>
            <a:r>
              <a:rPr lang="de-CH" dirty="0" err="1"/>
              <a:t>parts</a:t>
            </a:r>
            <a:r>
              <a:rPr lang="de-CH" dirty="0"/>
              <a:t> </a:t>
            </a:r>
            <a:r>
              <a:rPr lang="de-CH" dirty="0" err="1"/>
              <a:t>could</a:t>
            </a:r>
            <a:r>
              <a:rPr lang="de-CH" dirty="0"/>
              <a:t> </a:t>
            </a:r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joint</a:t>
            </a:r>
            <a:r>
              <a:rPr lang="de-CH" dirty="0"/>
              <a:t> </a:t>
            </a:r>
            <a:r>
              <a:rPr lang="de-CH" dirty="0" err="1"/>
              <a:t>movements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C5CE25-3104-4E67-B529-D4D9467D24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82047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Results and Outlook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8000" y="1038377"/>
            <a:ext cx="5043800" cy="1014354"/>
          </a:xfrm>
        </p:spPr>
        <p:txBody>
          <a:bodyPr/>
          <a:lstStyle/>
          <a:p>
            <a:r>
              <a:rPr lang="en-US"/>
              <a:t>Cameras and data acquisition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4C4B26-D443-4535-A62F-3B3AEE9AA87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72000" cy="3960000"/>
          </a:xfrm>
        </p:spPr>
        <p:txBody>
          <a:bodyPr/>
          <a:lstStyle/>
          <a:p>
            <a:r>
              <a:rPr lang="en-US" dirty="0"/>
              <a:t>More than two cameras needed</a:t>
            </a:r>
          </a:p>
          <a:p>
            <a:pPr lvl="1"/>
            <a:r>
              <a:rPr lang="en-US" dirty="0"/>
              <a:t>Shadows on certain robot positions</a:t>
            </a:r>
          </a:p>
          <a:p>
            <a:pPr lvl="1"/>
            <a:r>
              <a:rPr lang="en-US" dirty="0"/>
              <a:t>Data loss</a:t>
            </a:r>
          </a:p>
          <a:p>
            <a:endParaRPr lang="en-US" dirty="0"/>
          </a:p>
          <a:p>
            <a:r>
              <a:rPr lang="en-US" dirty="0"/>
              <a:t>Different cameras due to</a:t>
            </a:r>
          </a:p>
          <a:p>
            <a:pPr lvl="1"/>
            <a:r>
              <a:rPr lang="en-US" dirty="0"/>
              <a:t>Long USB cable</a:t>
            </a:r>
          </a:p>
          <a:p>
            <a:pPr lvl="1"/>
            <a:r>
              <a:rPr lang="en-US" dirty="0"/>
              <a:t>Interference</a:t>
            </a:r>
          </a:p>
          <a:p>
            <a:pPr lvl="1"/>
            <a:endParaRPr lang="en-US" dirty="0"/>
          </a:p>
          <a:p>
            <a:r>
              <a:rPr lang="en-US" dirty="0"/>
              <a:t>Segmentation of camera data to avoid having an external calibration step.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DE049A-AA58-44A1-89E2-9EC269585D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61152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F601D16-B30B-4959-990B-5A8A5D89A74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4164037" y="1612041"/>
            <a:ext cx="4764820" cy="3193229"/>
          </a:xfr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Results and Outlook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8000" y="1038377"/>
            <a:ext cx="5043800" cy="1014354"/>
          </a:xfrm>
        </p:spPr>
        <p:txBody>
          <a:bodyPr/>
          <a:lstStyle/>
          <a:p>
            <a:r>
              <a:rPr lang="en-US" dirty="0"/>
              <a:t>Mapping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4C4B26-D443-4535-A62F-3B3AEE9AA87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Map includes robot body as occupied cells</a:t>
            </a:r>
          </a:p>
          <a:p>
            <a:pPr lvl="1"/>
            <a:r>
              <a:rPr lang="en-US" dirty="0"/>
              <a:t>Leads to faulty collision predictions with the robot itself</a:t>
            </a:r>
          </a:p>
          <a:p>
            <a:endParaRPr lang="en-US" dirty="0"/>
          </a:p>
          <a:p>
            <a:r>
              <a:rPr lang="en-US" dirty="0"/>
              <a:t>Removing robot from maps would allow collision predictions in all directions.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9E30D1-28F4-412D-B384-2E94536E2AF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28985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Results and Outlook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8000" y="1038377"/>
            <a:ext cx="5043800" cy="1014354"/>
          </a:xfrm>
        </p:spPr>
        <p:txBody>
          <a:bodyPr/>
          <a:lstStyle/>
          <a:p>
            <a:r>
              <a:rPr lang="en-US" dirty="0"/>
              <a:t>Collision avoidance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4C4B26-D443-4535-A62F-3B3AEE9AA87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Collision avoidance implemented for straight line between two points.</a:t>
            </a:r>
          </a:p>
          <a:p>
            <a:pPr lvl="1"/>
            <a:r>
              <a:rPr lang="en-US" dirty="0"/>
              <a:t>Only regards end-effector.</a:t>
            </a:r>
          </a:p>
          <a:p>
            <a:pPr lvl="1"/>
            <a:r>
              <a:rPr lang="en-US" dirty="0"/>
              <a:t>Collisions with robot body are not detected.</a:t>
            </a:r>
          </a:p>
          <a:p>
            <a:pPr lvl="1"/>
            <a:endParaRPr lang="en-US" dirty="0"/>
          </a:p>
          <a:p>
            <a:r>
              <a:rPr lang="en-US" dirty="0"/>
              <a:t>Collision avoidance for whole robot body necessary for industrial use.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230E78E-E5C2-4B40-861C-44076BFE6456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4589463" y="2800727"/>
            <a:ext cx="4051300" cy="267894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EAC670-9CB2-4698-8AA0-7D37B929AF5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1033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EC5B005-F7CC-4832-8770-FEE324E575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78050" y="1439863"/>
            <a:ext cx="4679950" cy="467995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Questions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679B7E-0FF9-42A7-B5D8-608CCF451D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8549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Current safety systems and thesis goal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Results and Outlook</a:t>
            </a:r>
          </a:p>
          <a:p>
            <a:r>
              <a:rPr lang="en-US" dirty="0"/>
              <a:t>Questions</a:t>
            </a:r>
          </a:p>
          <a:p>
            <a:r>
              <a:rPr lang="en-US" dirty="0"/>
              <a:t>Demonstration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Introduction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C1437A-CF7D-451B-8775-83A9386389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7278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1474531"/>
            <a:ext cx="8100000" cy="4680000"/>
          </a:xfrm>
        </p:spPr>
        <p:txBody>
          <a:bodyPr/>
          <a:lstStyle/>
          <a:p>
            <a:r>
              <a:rPr lang="en-US" dirty="0"/>
              <a:t>Three different workspace monitoring systems:</a:t>
            </a:r>
          </a:p>
          <a:p>
            <a:pPr lvl="1"/>
            <a:r>
              <a:rPr lang="en-US" dirty="0"/>
              <a:t>Safety monitored stop</a:t>
            </a:r>
          </a:p>
          <a:p>
            <a:pPr lvl="1"/>
            <a:r>
              <a:rPr lang="en-US" dirty="0"/>
              <a:t>Speed and separation monitoring</a:t>
            </a:r>
          </a:p>
          <a:p>
            <a:pPr lvl="1"/>
            <a:r>
              <a:rPr lang="en-US" dirty="0"/>
              <a:t>Power and force limiting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 an additional safety layer by implementing a vision system:</a:t>
            </a:r>
          </a:p>
          <a:p>
            <a:pPr lvl="1"/>
            <a:r>
              <a:rPr lang="en-US" dirty="0"/>
              <a:t>Monitor robot workspace</a:t>
            </a:r>
          </a:p>
          <a:p>
            <a:pPr lvl="1"/>
            <a:r>
              <a:rPr lang="en-US" dirty="0"/>
              <a:t>Detect objects</a:t>
            </a:r>
          </a:p>
          <a:p>
            <a:pPr lvl="1"/>
            <a:r>
              <a:rPr lang="en-US" dirty="0"/>
              <a:t>Simulate robot movements and detect collisions</a:t>
            </a:r>
          </a:p>
          <a:p>
            <a:pPr lvl="1"/>
            <a:r>
              <a:rPr lang="en-US" dirty="0"/>
              <a:t>Avoid collision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522000" y="360000"/>
            <a:ext cx="8100000" cy="540000"/>
          </a:xfrm>
        </p:spPr>
        <p:txBody>
          <a:bodyPr/>
          <a:lstStyle/>
          <a:p>
            <a:r>
              <a:rPr lang="en-US" dirty="0"/>
              <a:t>Current</a:t>
            </a:r>
            <a:r>
              <a:rPr lang="de-CH" dirty="0"/>
              <a:t> </a:t>
            </a:r>
            <a:r>
              <a:rPr lang="en-US" dirty="0"/>
              <a:t>safety</a:t>
            </a:r>
            <a:r>
              <a:rPr lang="de-CH" dirty="0"/>
              <a:t> </a:t>
            </a:r>
            <a:r>
              <a:rPr lang="en-US" dirty="0"/>
              <a:t>systems</a:t>
            </a:r>
            <a:r>
              <a:rPr lang="de-CH" dirty="0"/>
              <a:t> and </a:t>
            </a:r>
            <a:r>
              <a:rPr lang="en-US" dirty="0"/>
              <a:t>thesis</a:t>
            </a:r>
            <a:r>
              <a:rPr lang="de-CH" dirty="0"/>
              <a:t> </a:t>
            </a:r>
            <a:r>
              <a:rPr lang="en-US" dirty="0"/>
              <a:t>goal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365DBB-6817-48BA-8314-1C015DAE58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675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Tools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8000" y="1038377"/>
            <a:ext cx="3960000" cy="1014354"/>
          </a:xfrm>
        </p:spPr>
        <p:txBody>
          <a:bodyPr/>
          <a:lstStyle/>
          <a:p>
            <a:r>
              <a:rPr lang="de-CH" dirty="0"/>
              <a:t>Fanuc CR-35iA Robot</a:t>
            </a:r>
          </a:p>
          <a:p>
            <a:r>
              <a:rPr lang="de-CH" dirty="0"/>
              <a:t>Roboguide</a:t>
            </a:r>
          </a:p>
          <a:p>
            <a:endParaRPr lang="de-CH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2ED7BCF7-8C3B-4463-AF3F-3F87B43C58F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l="8050" t="15570" r="17246" b="9797"/>
          <a:stretch/>
        </p:blipFill>
        <p:spPr>
          <a:xfrm>
            <a:off x="468000" y="2052731"/>
            <a:ext cx="2827866" cy="3766892"/>
          </a:xfrm>
        </p:spPr>
      </p:pic>
      <p:sp>
        <p:nvSpPr>
          <p:cNvPr id="5" name="Textplatzhalter 4"/>
          <p:cNvSpPr>
            <a:spLocks noGrp="1"/>
          </p:cNvSpPr>
          <p:nvPr>
            <p:ph type="body" idx="14"/>
          </p:nvPr>
        </p:nvSpPr>
        <p:spPr>
          <a:xfrm>
            <a:off x="4626000" y="1038377"/>
            <a:ext cx="4050000" cy="540000"/>
          </a:xfrm>
        </p:spPr>
        <p:txBody>
          <a:bodyPr/>
          <a:lstStyle/>
          <a:p>
            <a:r>
              <a:rPr lang="de-CH" dirty="0"/>
              <a:t>Asus </a:t>
            </a:r>
            <a:r>
              <a:rPr lang="de-CH" dirty="0" err="1"/>
              <a:t>Xtion</a:t>
            </a:r>
            <a:r>
              <a:rPr lang="de-CH" dirty="0"/>
              <a:t> PRO LIVE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DDB796BF-CFEA-417F-AFC7-DE98E23EB918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4589463" y="3145643"/>
            <a:ext cx="4051300" cy="198911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9EED8-1F57-4319-A201-619DA55C2F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72521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Tools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8000" y="1038377"/>
            <a:ext cx="3960000" cy="959756"/>
          </a:xfrm>
        </p:spPr>
        <p:txBody>
          <a:bodyPr/>
          <a:lstStyle/>
          <a:p>
            <a:r>
              <a:rPr lang="de-CH" dirty="0"/>
              <a:t>Point Cloud Library (PCL)</a:t>
            </a:r>
          </a:p>
          <a:p>
            <a:r>
              <a:rPr lang="de-CH" dirty="0" err="1"/>
              <a:t>CloudCompare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4"/>
          </p:nvPr>
        </p:nvSpPr>
        <p:spPr>
          <a:xfrm>
            <a:off x="4626000" y="1038377"/>
            <a:ext cx="4050000" cy="540000"/>
          </a:xfrm>
        </p:spPr>
        <p:txBody>
          <a:bodyPr/>
          <a:lstStyle/>
          <a:p>
            <a:r>
              <a:rPr lang="de-CH" dirty="0" err="1"/>
              <a:t>Octomap</a:t>
            </a:r>
            <a:r>
              <a:rPr lang="de-CH" dirty="0"/>
              <a:t> </a:t>
            </a:r>
            <a:r>
              <a:rPr lang="de-CH" dirty="0" err="1"/>
              <a:t>library</a:t>
            </a:r>
            <a:endParaRPr lang="de-CH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5CBCC544-4E40-431A-9B90-175AEE91BA1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468313" y="2741846"/>
            <a:ext cx="3959225" cy="2796708"/>
          </a:xfrm>
        </p:spPr>
      </p:pic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9C6F2EDA-2C39-4BE3-B209-BDEC8E56C43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4589463" y="2782675"/>
            <a:ext cx="4051300" cy="271505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B1692A-CD4A-46DD-89D1-03240CCC85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15905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Methods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8000" y="1038377"/>
            <a:ext cx="3960000" cy="1014354"/>
          </a:xfrm>
        </p:spPr>
        <p:txBody>
          <a:bodyPr/>
          <a:lstStyle/>
          <a:p>
            <a:r>
              <a:rPr lang="de-CH" dirty="0"/>
              <a:t>Robot </a:t>
            </a:r>
            <a:r>
              <a:rPr lang="de-CH" dirty="0" err="1"/>
              <a:t>communication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4C4B26-D443-4535-A62F-3B3AEE9AA87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Socket </a:t>
            </a:r>
            <a:r>
              <a:rPr lang="de-CH" dirty="0" err="1"/>
              <a:t>messaging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Sequential</a:t>
            </a:r>
            <a:r>
              <a:rPr lang="de-CH" dirty="0"/>
              <a:t> </a:t>
            </a:r>
            <a:r>
              <a:rPr lang="de-CH" dirty="0" err="1"/>
              <a:t>robot</a:t>
            </a:r>
            <a:r>
              <a:rPr lang="de-CH" dirty="0"/>
              <a:t> </a:t>
            </a:r>
            <a:r>
              <a:rPr lang="de-CH" dirty="0" err="1"/>
              <a:t>communication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Telnet for </a:t>
            </a:r>
            <a:r>
              <a:rPr lang="de-CH" dirty="0" err="1"/>
              <a:t>gripping</a:t>
            </a:r>
            <a:r>
              <a:rPr lang="de-CH" dirty="0"/>
              <a:t> </a:t>
            </a:r>
            <a:r>
              <a:rPr lang="de-CH" dirty="0" err="1"/>
              <a:t>commands</a:t>
            </a:r>
            <a:endParaRPr lang="de-CH" dirty="0"/>
          </a:p>
          <a:p>
            <a:pPr lvl="1"/>
            <a:r>
              <a:rPr lang="de-CH" dirty="0" err="1"/>
              <a:t>Fieldbus</a:t>
            </a:r>
            <a:r>
              <a:rPr lang="de-CH" dirty="0"/>
              <a:t> alternative</a:t>
            </a:r>
          </a:p>
          <a:p>
            <a:pPr lvl="1"/>
            <a:endParaRPr lang="de-CH" dirty="0"/>
          </a:p>
          <a:p>
            <a:r>
              <a:rPr lang="de-CH" dirty="0"/>
              <a:t>Pick and Place </a:t>
            </a:r>
            <a:r>
              <a:rPr lang="de-CH" dirty="0" err="1"/>
              <a:t>application</a:t>
            </a:r>
            <a:r>
              <a:rPr lang="de-CH" dirty="0"/>
              <a:t> </a:t>
            </a:r>
            <a:r>
              <a:rPr lang="de-CH" dirty="0" err="1"/>
              <a:t>written</a:t>
            </a:r>
            <a:r>
              <a:rPr lang="de-CH" dirty="0"/>
              <a:t> in C++</a:t>
            </a:r>
          </a:p>
          <a:p>
            <a:pPr lvl="1"/>
            <a:endParaRPr lang="de-CH" dirty="0"/>
          </a:p>
          <a:p>
            <a:endParaRPr lang="de-CH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514305D-3B5E-4AEC-A73B-E7B9620FF9F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4589463" y="2905781"/>
            <a:ext cx="4051300" cy="2468839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888AAC-0FC9-4154-BDAE-D1089DA756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22015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Methods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8000" y="1038377"/>
            <a:ext cx="3960000" cy="1014354"/>
          </a:xfrm>
        </p:spPr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</a:t>
            </a:r>
            <a:r>
              <a:rPr lang="de-CH" dirty="0" err="1"/>
              <a:t>positioning</a:t>
            </a:r>
            <a:endParaRPr lang="de-CH" dirty="0"/>
          </a:p>
          <a:p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4C4B26-D443-4535-A62F-3B3AEE9AA87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</p:spPr>
        <p:txBody>
          <a:bodyPr/>
          <a:lstStyle/>
          <a:p>
            <a:r>
              <a:rPr lang="de-CH" dirty="0" err="1"/>
              <a:t>Designed</a:t>
            </a:r>
            <a:r>
              <a:rPr lang="de-CH" dirty="0"/>
              <a:t> and 3D printed </a:t>
            </a:r>
            <a:r>
              <a:rPr lang="de-CH" dirty="0" err="1"/>
              <a:t>camera</a:t>
            </a:r>
            <a:r>
              <a:rPr lang="de-CH" dirty="0"/>
              <a:t> </a:t>
            </a:r>
            <a:r>
              <a:rPr lang="de-CH" dirty="0" err="1"/>
              <a:t>fixation</a:t>
            </a:r>
            <a:endParaRPr lang="de-CH" dirty="0"/>
          </a:p>
          <a:p>
            <a:endParaRPr lang="de-CH" dirty="0"/>
          </a:p>
          <a:p>
            <a:r>
              <a:rPr lang="de-CH" dirty="0"/>
              <a:t>First </a:t>
            </a:r>
            <a:r>
              <a:rPr lang="de-CH" dirty="0" err="1"/>
              <a:t>mounting</a:t>
            </a:r>
            <a:r>
              <a:rPr lang="de-CH" dirty="0"/>
              <a:t> </a:t>
            </a:r>
            <a:r>
              <a:rPr lang="de-CH" dirty="0" err="1"/>
              <a:t>position</a:t>
            </a:r>
            <a:r>
              <a:rPr lang="de-CH" dirty="0"/>
              <a:t> </a:t>
            </a:r>
            <a:r>
              <a:rPr lang="de-CH" dirty="0" err="1"/>
              <a:t>directly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table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Interference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infrared</a:t>
            </a:r>
            <a:r>
              <a:rPr lang="de-CH" dirty="0"/>
              <a:t> </a:t>
            </a:r>
            <a:r>
              <a:rPr lang="de-CH" dirty="0" err="1"/>
              <a:t>structure</a:t>
            </a:r>
            <a:r>
              <a:rPr lang="de-CH" dirty="0"/>
              <a:t> </a:t>
            </a:r>
            <a:r>
              <a:rPr lang="de-CH" dirty="0" err="1"/>
              <a:t>resulted</a:t>
            </a:r>
            <a:r>
              <a:rPr lang="de-CH" dirty="0"/>
              <a:t> in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loss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Maximized</a:t>
            </a:r>
            <a:r>
              <a:rPr lang="de-CH" dirty="0"/>
              <a:t> </a:t>
            </a:r>
            <a:r>
              <a:rPr lang="de-CH" dirty="0" err="1"/>
              <a:t>Distance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cameras</a:t>
            </a:r>
            <a:r>
              <a:rPr lang="de-CH" dirty="0"/>
              <a:t> to </a:t>
            </a:r>
            <a:r>
              <a:rPr lang="de-CH" dirty="0" err="1"/>
              <a:t>reduce</a:t>
            </a:r>
            <a:r>
              <a:rPr lang="de-CH" dirty="0"/>
              <a:t> </a:t>
            </a:r>
            <a:r>
              <a:rPr lang="de-CH" dirty="0" err="1"/>
              <a:t>interference</a:t>
            </a:r>
            <a:endParaRPr lang="de-CH" dirty="0"/>
          </a:p>
          <a:p>
            <a:endParaRPr lang="de-CH" dirty="0"/>
          </a:p>
          <a:p>
            <a:endParaRPr lang="en-GB" dirty="0"/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979F32F6-3464-4C9C-A7D5-8DC581D2FDF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5106911" y="900000"/>
            <a:ext cx="3017477" cy="224234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16843E-B9B8-4FB9-A6F2-92AC88988C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7</a:t>
            </a:fld>
            <a:endParaRPr lang="de-CH" dirty="0"/>
          </a:p>
        </p:txBody>
      </p:sp>
      <p:pic>
        <p:nvPicPr>
          <p:cNvPr id="8" name="Inhaltsplatzhalter 20">
            <a:extLst>
              <a:ext uri="{FF2B5EF4-FFF2-40B4-BE49-F238E27FC236}">
                <a16:creationId xmlns:a16="http://schemas.microsoft.com/office/drawing/2014/main" id="{2EACF88E-A421-4FE5-99FC-3DA68167F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586" y="3715656"/>
            <a:ext cx="4284710" cy="160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84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Methods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8000" y="1038377"/>
            <a:ext cx="3960000" cy="1014354"/>
          </a:xfrm>
        </p:spPr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</a:t>
            </a:r>
            <a:r>
              <a:rPr lang="de-CH" dirty="0" err="1"/>
              <a:t>positioning</a:t>
            </a:r>
            <a:endParaRPr lang="de-CH" dirty="0"/>
          </a:p>
          <a:p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4C4B26-D443-4535-A62F-3B3AEE9AA87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</p:spPr>
        <p:txBody>
          <a:bodyPr/>
          <a:lstStyle/>
          <a:p>
            <a:r>
              <a:rPr lang="de-CH" dirty="0"/>
              <a:t>Diagonal </a:t>
            </a:r>
            <a:r>
              <a:rPr lang="de-CH" dirty="0" err="1"/>
              <a:t>camera</a:t>
            </a:r>
            <a:r>
              <a:rPr lang="de-CH" dirty="0"/>
              <a:t> </a:t>
            </a:r>
            <a:r>
              <a:rPr lang="de-CH" dirty="0" err="1"/>
              <a:t>positioning</a:t>
            </a:r>
            <a:endParaRPr lang="de-CH" dirty="0"/>
          </a:p>
          <a:p>
            <a:pPr lvl="1"/>
            <a:r>
              <a:rPr lang="de-CH" dirty="0" err="1"/>
              <a:t>Provides</a:t>
            </a:r>
            <a:r>
              <a:rPr lang="de-CH" dirty="0"/>
              <a:t> </a:t>
            </a: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all </a:t>
            </a:r>
            <a:r>
              <a:rPr lang="de-CH" dirty="0" err="1"/>
              <a:t>sides</a:t>
            </a:r>
            <a:endParaRPr lang="de-CH" dirty="0"/>
          </a:p>
          <a:p>
            <a:pPr marL="457200" lvl="1" indent="0">
              <a:buNone/>
            </a:pPr>
            <a:endParaRPr lang="de-CH" dirty="0"/>
          </a:p>
          <a:p>
            <a:pPr lvl="1"/>
            <a:r>
              <a:rPr lang="de-CH" dirty="0" err="1"/>
              <a:t>Cameras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mounted</a:t>
            </a:r>
            <a:r>
              <a:rPr lang="de-CH" dirty="0"/>
              <a:t> out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reach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unintended</a:t>
            </a:r>
            <a:r>
              <a:rPr lang="de-CH" dirty="0"/>
              <a:t> </a:t>
            </a:r>
            <a:r>
              <a:rPr lang="de-CH" dirty="0" err="1"/>
              <a:t>shifting</a:t>
            </a:r>
            <a:endParaRPr lang="de-CH" dirty="0"/>
          </a:p>
          <a:p>
            <a:endParaRPr lang="de-CH" dirty="0"/>
          </a:p>
          <a:p>
            <a:pPr lvl="1"/>
            <a:endParaRPr lang="de-CH" dirty="0"/>
          </a:p>
          <a:p>
            <a:endParaRPr lang="en-GB" dirty="0"/>
          </a:p>
        </p:txBody>
      </p:sp>
      <p:pic>
        <p:nvPicPr>
          <p:cNvPr id="17" name="Inhaltsplatzhalter 15">
            <a:extLst>
              <a:ext uri="{FF2B5EF4-FFF2-40B4-BE49-F238E27FC236}">
                <a16:creationId xmlns:a16="http://schemas.microsoft.com/office/drawing/2014/main" id="{3F274F02-280C-4467-B5CA-6245C4004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000" y="2160000"/>
            <a:ext cx="4068000" cy="3051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16843E-B9B8-4FB9-A6F2-92AC88988C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88241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Methods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8000" y="1038377"/>
            <a:ext cx="3960000" cy="1014354"/>
          </a:xfrm>
        </p:spPr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</a:t>
            </a:r>
            <a:r>
              <a:rPr lang="de-CH" dirty="0" err="1"/>
              <a:t>calibration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4C4B26-D443-4535-A62F-3B3AEE9AA87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Create a </a:t>
            </a:r>
            <a:r>
              <a:rPr lang="de-CH" dirty="0" err="1"/>
              <a:t>reference</a:t>
            </a:r>
            <a:r>
              <a:rPr lang="de-CH" dirty="0"/>
              <a:t> </a:t>
            </a:r>
            <a:r>
              <a:rPr lang="de-CH" dirty="0" err="1"/>
              <a:t>cloud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table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Align</a:t>
            </a:r>
            <a:r>
              <a:rPr lang="de-CH" dirty="0"/>
              <a:t> </a:t>
            </a:r>
            <a:r>
              <a:rPr lang="de-CH" dirty="0" err="1"/>
              <a:t>point</a:t>
            </a:r>
            <a:r>
              <a:rPr lang="de-CH" dirty="0"/>
              <a:t> </a:t>
            </a:r>
            <a:r>
              <a:rPr lang="de-CH" dirty="0" err="1"/>
              <a:t>clouds</a:t>
            </a:r>
            <a:endParaRPr lang="de-CH" dirty="0"/>
          </a:p>
          <a:p>
            <a:endParaRPr lang="de-CH" dirty="0"/>
          </a:p>
          <a:p>
            <a:r>
              <a:rPr lang="de-CH" dirty="0"/>
              <a:t>Save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transformation</a:t>
            </a:r>
            <a:r>
              <a:rPr lang="de-CH" dirty="0"/>
              <a:t> </a:t>
            </a:r>
            <a:r>
              <a:rPr lang="de-CH" dirty="0" err="1"/>
              <a:t>matrix</a:t>
            </a:r>
            <a:endParaRPr lang="de-CH" dirty="0"/>
          </a:p>
          <a:p>
            <a:endParaRPr lang="de-CH" dirty="0"/>
          </a:p>
          <a:p>
            <a:r>
              <a:rPr lang="de-CH" dirty="0"/>
              <a:t>Transformation </a:t>
            </a:r>
            <a:r>
              <a:rPr lang="de-CH" dirty="0" err="1"/>
              <a:t>matrix</a:t>
            </a:r>
            <a:r>
              <a:rPr lang="de-CH" dirty="0"/>
              <a:t> will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read</a:t>
            </a:r>
            <a:r>
              <a:rPr lang="de-CH" dirty="0"/>
              <a:t> at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start-up</a:t>
            </a:r>
            <a:endParaRPr lang="en-GB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F252A9FD-7E32-47E6-9E27-7E3C6C574A56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4741863" y="909886"/>
            <a:ext cx="4051300" cy="2100824"/>
          </a:xfrm>
        </p:spPr>
      </p:pic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93D0803F-DFAA-48C8-B2C2-8E168F03F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863" y="3317460"/>
            <a:ext cx="4051300" cy="286174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0581E3-91FA-4F42-A997-4301DE4393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82613938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aesentation.potx" id="{089F1D27-533D-4E37-A464-C17F8585014D}" vid="{E27F6F42-7C6C-450B-B6FB-3BD4D6AF7F7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95d96d0e05fc522efab3992e9c437c0b">
  <xsd:schema xmlns:xsd="http://www.w3.org/2001/XMLSchema" xmlns:xs="http://www.w3.org/2001/XMLSchema" xmlns:p="http://schemas.microsoft.com/office/2006/metadata/properties" xmlns:ns2="a324999b-a562-434c-9e36-ccb21447b81e" xmlns:ns3="2551ef7e-3b29-44d1-a8ad-ef34c26bfc60" targetNamespace="http://schemas.microsoft.com/office/2006/metadata/properties" ma:root="true" ma:fieldsID="684ec3e90215676da2dbe90943c797d9" ns2:_="" ns3:_="">
    <xsd:import namespace="a324999b-a562-434c-9e36-ccb21447b81e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24999b-a562-434c-9e36-ccb21447b81e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469</QMPilot_DokID>
    <BfhIntranetDepartmentText xmlns="a324999b-a562-434c-9e36-ccb21447b81e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Props1.xml><?xml version="1.0" encoding="utf-8"?>
<ds:datastoreItem xmlns:ds="http://schemas.openxmlformats.org/officeDocument/2006/customXml" ds:itemID="{28BA0ABA-028C-4563-AF09-E2FE258BCA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DB5671-9589-4A86-B081-E11A64B321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24999b-a562-434c-9e36-ccb21447b81e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F8F4E1-6D10-4690-BBFB-FD63A4E474C6}">
  <ds:schemaRefs>
    <ds:schemaRef ds:uri="http://purl.org/dc/dcmitype/"/>
    <ds:schemaRef ds:uri="http://schemas.microsoft.com/office/2006/documentManagement/types"/>
    <ds:schemaRef ds:uri="2551ef7e-3b29-44d1-a8ad-ef34c26bfc60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a324999b-a562-434c-9e36-ccb21447b81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1449</Words>
  <Application>Microsoft Office PowerPoint</Application>
  <PresentationFormat>Bildschirmpräsentation (4:3)</PresentationFormat>
  <Paragraphs>244</Paragraphs>
  <Slides>18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MS PGothic</vt:lpstr>
      <vt:lpstr>MS PGothic</vt:lpstr>
      <vt:lpstr>Arial</vt:lpstr>
      <vt:lpstr>Calibri</vt:lpstr>
      <vt:lpstr>Lucida Sans</vt:lpstr>
      <vt:lpstr>Lucida Sans Unicode</vt:lpstr>
      <vt:lpstr>BFH_PPT_Vorlage_v2</vt:lpstr>
      <vt:lpstr>Rob 195 - Automated Object Detection in a Collaborative Robot Workspace</vt:lpstr>
      <vt:lpstr>Introduction</vt:lpstr>
      <vt:lpstr>Current safety systems and thesis goal</vt:lpstr>
      <vt:lpstr>Tools</vt:lpstr>
      <vt:lpstr>Tools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Results and Outlook</vt:lpstr>
      <vt:lpstr>Results and Outlook</vt:lpstr>
      <vt:lpstr>Results and Outlook</vt:lpstr>
      <vt:lpstr>Results and Outlook</vt:lpstr>
      <vt:lpstr>Questions</vt:lpstr>
    </vt:vector>
  </TitlesOfParts>
  <Company>BFH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 195 - Automated Object Detection in a Collaborative Robot Workspace</dc:title>
  <dc:creator>Aeschlimann Dario</dc:creator>
  <dc:description> </dc:description>
  <cp:lastModifiedBy>Aeschlimann Dario</cp:lastModifiedBy>
  <cp:revision>34</cp:revision>
  <cp:lastPrinted>2013-04-25T14:17:09Z</cp:lastPrinted>
  <dcterms:created xsi:type="dcterms:W3CDTF">2019-07-08T07:42:58Z</dcterms:created>
  <dcterms:modified xsi:type="dcterms:W3CDTF">2019-07-09T06:55:28Z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0x0101009127C3B567804923A8661E062BBD8EF500AB8983C84EF542A7976DC8547A5CDC52001BD440F45714504284DA526949208683</vt:lpwstr>
  </property>
  <property fmtid="{D5CDD505-2E9C-101B-9397-08002B2CF9AE}" pid="4" name="TaxCatchAll">
    <vt:lpwstr>241;#Vorlage|de1a6d3c-ac6a-4b34-8edd-308eb81066db</vt:lpwstr>
  </property>
</Properties>
</file>